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6"/>
  </p:notesMasterIdLst>
  <p:sldIdLst>
    <p:sldId id="259" r:id="rId2"/>
    <p:sldId id="262" r:id="rId3"/>
    <p:sldId id="260" r:id="rId4"/>
    <p:sldId id="261" r:id="rId5"/>
  </p:sldIdLst>
  <p:sldSz cx="7772400" cy="1005840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D3F9"/>
    <a:srgbClr val="EC7C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5990" autoAdjust="0"/>
  </p:normalViewPr>
  <p:slideViewPr>
    <p:cSldViewPr snapToGrid="0">
      <p:cViewPr varScale="1">
        <p:scale>
          <a:sx n="79" d="100"/>
          <a:sy n="79" d="100"/>
        </p:scale>
        <p:origin x="28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170238" cy="481013"/>
          </a:xfrm>
          <a:prstGeom prst="rect">
            <a:avLst/>
          </a:prstGeom>
        </p:spPr>
        <p:txBody>
          <a:bodyPr vert="horz" lIns="91400" tIns="45699" rIns="91400" bIns="45699" rtlCol="0"/>
          <a:lstStyle>
            <a:lvl1pPr algn="l">
              <a:defRPr sz="1200"/>
            </a:lvl1pPr>
          </a:lstStyle>
          <a:p>
            <a:endParaRPr lang="en-US"/>
          </a:p>
        </p:txBody>
      </p:sp>
      <p:sp>
        <p:nvSpPr>
          <p:cNvPr id="3" name="Date Placeholder 2"/>
          <p:cNvSpPr>
            <a:spLocks noGrp="1"/>
          </p:cNvSpPr>
          <p:nvPr>
            <p:ph type="dt" idx="1"/>
          </p:nvPr>
        </p:nvSpPr>
        <p:spPr>
          <a:xfrm>
            <a:off x="4143375" y="1"/>
            <a:ext cx="3170238" cy="481013"/>
          </a:xfrm>
          <a:prstGeom prst="rect">
            <a:avLst/>
          </a:prstGeom>
        </p:spPr>
        <p:txBody>
          <a:bodyPr vert="horz" lIns="91400" tIns="45699" rIns="91400" bIns="45699" rtlCol="0"/>
          <a:lstStyle>
            <a:lvl1pPr algn="r">
              <a:defRPr sz="1200"/>
            </a:lvl1pPr>
          </a:lstStyle>
          <a:p>
            <a:fld id="{E4DCA24B-30A9-4E7C-96EF-18F2A534B4F7}" type="datetimeFigureOut">
              <a:rPr lang="en-US" smtClean="0"/>
              <a:t>3/27/2022</a:t>
            </a:fld>
            <a:endParaRPr lang="en-US"/>
          </a:p>
        </p:txBody>
      </p:sp>
      <p:sp>
        <p:nvSpPr>
          <p:cNvPr id="4" name="Slide Image Placeholder 3"/>
          <p:cNvSpPr>
            <a:spLocks noGrp="1" noRot="1" noChangeAspect="1"/>
          </p:cNvSpPr>
          <p:nvPr>
            <p:ph type="sldImg" idx="2"/>
          </p:nvPr>
        </p:nvSpPr>
        <p:spPr>
          <a:xfrm>
            <a:off x="2405063" y="1200150"/>
            <a:ext cx="2505075" cy="3240088"/>
          </a:xfrm>
          <a:prstGeom prst="rect">
            <a:avLst/>
          </a:prstGeom>
          <a:noFill/>
          <a:ln w="12700">
            <a:solidFill>
              <a:prstClr val="black"/>
            </a:solidFill>
          </a:ln>
        </p:spPr>
        <p:txBody>
          <a:bodyPr vert="horz" lIns="91400" tIns="45699" rIns="91400" bIns="45699" rtlCol="0" anchor="ctr"/>
          <a:lstStyle/>
          <a:p>
            <a:endParaRPr lang="en-US"/>
          </a:p>
        </p:txBody>
      </p:sp>
      <p:sp>
        <p:nvSpPr>
          <p:cNvPr id="5" name="Notes Placeholder 4"/>
          <p:cNvSpPr>
            <a:spLocks noGrp="1"/>
          </p:cNvSpPr>
          <p:nvPr>
            <p:ph type="body" sz="quarter" idx="3"/>
          </p:nvPr>
        </p:nvSpPr>
        <p:spPr>
          <a:xfrm>
            <a:off x="731841" y="4621215"/>
            <a:ext cx="5851525" cy="3779837"/>
          </a:xfrm>
          <a:prstGeom prst="rect">
            <a:avLst/>
          </a:prstGeom>
        </p:spPr>
        <p:txBody>
          <a:bodyPr vert="horz" lIns="91400" tIns="45699" rIns="91400" bIns="4569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9120188"/>
            <a:ext cx="3170238" cy="481012"/>
          </a:xfrm>
          <a:prstGeom prst="rect">
            <a:avLst/>
          </a:prstGeom>
        </p:spPr>
        <p:txBody>
          <a:bodyPr vert="horz" lIns="91400" tIns="45699" rIns="91400" bIns="45699" rtlCol="0" anchor="b"/>
          <a:lstStyle>
            <a:lvl1pPr algn="l">
              <a:defRPr sz="1200"/>
            </a:lvl1pPr>
          </a:lstStyle>
          <a:p>
            <a:endParaRPr lang="en-US"/>
          </a:p>
        </p:txBody>
      </p:sp>
      <p:sp>
        <p:nvSpPr>
          <p:cNvPr id="7" name="Slide Number Placeholder 6"/>
          <p:cNvSpPr>
            <a:spLocks noGrp="1"/>
          </p:cNvSpPr>
          <p:nvPr>
            <p:ph type="sldNum" sz="quarter" idx="5"/>
          </p:nvPr>
        </p:nvSpPr>
        <p:spPr>
          <a:xfrm>
            <a:off x="4143375" y="9120188"/>
            <a:ext cx="3170238" cy="481012"/>
          </a:xfrm>
          <a:prstGeom prst="rect">
            <a:avLst/>
          </a:prstGeom>
        </p:spPr>
        <p:txBody>
          <a:bodyPr vert="horz" lIns="91400" tIns="45699" rIns="91400" bIns="45699" rtlCol="0" anchor="b"/>
          <a:lstStyle>
            <a:lvl1pPr algn="r">
              <a:defRPr sz="1200"/>
            </a:lvl1pPr>
          </a:lstStyle>
          <a:p>
            <a:fld id="{36242C34-38F5-4057-9578-042F0DCA0FC1}" type="slidenum">
              <a:rPr lang="en-US" smtClean="0"/>
              <a:t>‹#›</a:t>
            </a:fld>
            <a:endParaRPr lang="en-US"/>
          </a:p>
        </p:txBody>
      </p:sp>
    </p:spTree>
    <p:extLst>
      <p:ext uri="{BB962C8B-B14F-4D97-AF65-F5344CB8AC3E}">
        <p14:creationId xmlns:p14="http://schemas.microsoft.com/office/powerpoint/2010/main" val="4211876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3"/>
            <a:ext cx="6606540" cy="3501813"/>
          </a:xfrm>
        </p:spPr>
        <p:txBody>
          <a:bodyPr anchor="b"/>
          <a:lstStyle>
            <a:lvl1pPr algn="ctr">
              <a:defRPr sz="5100"/>
            </a:lvl1pPr>
          </a:lstStyle>
          <a:p>
            <a:r>
              <a:rPr lang="en-US"/>
              <a:t>Click to edit Master title style</a:t>
            </a:r>
            <a:endParaRPr lang="en-US" dirty="0"/>
          </a:p>
        </p:txBody>
      </p:sp>
      <p:sp>
        <p:nvSpPr>
          <p:cNvPr id="3" name="Subtitle 2"/>
          <p:cNvSpPr>
            <a:spLocks noGrp="1"/>
          </p:cNvSpPr>
          <p:nvPr>
            <p:ph type="subTitle" idx="1"/>
          </p:nvPr>
        </p:nvSpPr>
        <p:spPr>
          <a:xfrm>
            <a:off x="971550" y="5282989"/>
            <a:ext cx="5829300" cy="2428451"/>
          </a:xfrm>
        </p:spPr>
        <p:txBody>
          <a:bodyPr/>
          <a:lstStyle>
            <a:lvl1pPr marL="0" indent="0" algn="ctr">
              <a:buNone/>
              <a:defRPr sz="2040"/>
            </a:lvl1pPr>
            <a:lvl2pPr marL="388620" indent="0" algn="ctr">
              <a:buNone/>
              <a:defRPr sz="1700"/>
            </a:lvl2pPr>
            <a:lvl3pPr marL="777240" indent="0" algn="ctr">
              <a:buNone/>
              <a:defRPr sz="1530"/>
            </a:lvl3pPr>
            <a:lvl4pPr marL="1165860" indent="0" algn="ctr">
              <a:buNone/>
              <a:defRPr sz="1360"/>
            </a:lvl4pPr>
            <a:lvl5pPr marL="1554480" indent="0" algn="ctr">
              <a:buNone/>
              <a:defRPr sz="1360"/>
            </a:lvl5pPr>
            <a:lvl6pPr marL="1943100" indent="0" algn="ctr">
              <a:buNone/>
              <a:defRPr sz="1360"/>
            </a:lvl6pPr>
            <a:lvl7pPr marL="2331720" indent="0" algn="ctr">
              <a:buNone/>
              <a:defRPr sz="1360"/>
            </a:lvl7pPr>
            <a:lvl8pPr marL="2720340" indent="0" algn="ctr">
              <a:buNone/>
              <a:defRPr sz="1360"/>
            </a:lvl8pPr>
            <a:lvl9pPr marL="3108960" indent="0" algn="ctr">
              <a:buNone/>
              <a:defRPr sz="13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9C4E71E-77EE-4489-B489-DA83141CB86F}" type="datetimeFigureOut">
              <a:rPr lang="en-US" smtClean="0"/>
              <a:t>3/27/2022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7B1A0BB-3129-41E1-9997-709B31D8F37D}" type="slidenum">
              <a:rPr lang="en-US" smtClean="0"/>
              <a:t>‹#›</a:t>
            </a:fld>
            <a:endParaRPr lang="en-US" dirty="0"/>
          </a:p>
        </p:txBody>
      </p:sp>
    </p:spTree>
    <p:extLst>
      <p:ext uri="{BB962C8B-B14F-4D97-AF65-F5344CB8AC3E}">
        <p14:creationId xmlns:p14="http://schemas.microsoft.com/office/powerpoint/2010/main" val="27533387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C4E71E-77EE-4489-B489-DA83141CB86F}" type="datetimeFigureOut">
              <a:rPr lang="en-US" smtClean="0"/>
              <a:t>3/27/2022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7B1A0BB-3129-41E1-9997-709B31D8F37D}" type="slidenum">
              <a:rPr lang="en-US" smtClean="0"/>
              <a:t>‹#›</a:t>
            </a:fld>
            <a:endParaRPr lang="en-US" dirty="0"/>
          </a:p>
        </p:txBody>
      </p:sp>
    </p:spTree>
    <p:extLst>
      <p:ext uri="{BB962C8B-B14F-4D97-AF65-F5344CB8AC3E}">
        <p14:creationId xmlns:p14="http://schemas.microsoft.com/office/powerpoint/2010/main" val="34558367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5" y="2507618"/>
            <a:ext cx="6703695" cy="4184014"/>
          </a:xfrm>
        </p:spPr>
        <p:txBody>
          <a:bodyPr anchor="b"/>
          <a:lstStyle>
            <a:lvl1pPr>
              <a:defRPr sz="5100"/>
            </a:lvl1pPr>
          </a:lstStyle>
          <a:p>
            <a:r>
              <a:rPr lang="en-US"/>
              <a:t>Click to edit Master title style</a:t>
            </a:r>
            <a:endParaRPr lang="en-US" dirty="0"/>
          </a:p>
        </p:txBody>
      </p:sp>
      <p:sp>
        <p:nvSpPr>
          <p:cNvPr id="3" name="Text Placeholder 2"/>
          <p:cNvSpPr>
            <a:spLocks noGrp="1"/>
          </p:cNvSpPr>
          <p:nvPr>
            <p:ph type="body" idx="1"/>
          </p:nvPr>
        </p:nvSpPr>
        <p:spPr>
          <a:xfrm>
            <a:off x="530305" y="6731215"/>
            <a:ext cx="6703695" cy="2200274"/>
          </a:xfrm>
        </p:spPr>
        <p:txBody>
          <a:bodyPr/>
          <a:lstStyle>
            <a:lvl1pPr marL="0" indent="0">
              <a:buNone/>
              <a:defRPr sz="2040">
                <a:solidFill>
                  <a:schemeClr val="tx1"/>
                </a:solidFill>
              </a:defRPr>
            </a:lvl1pPr>
            <a:lvl2pPr marL="388620" indent="0">
              <a:buNone/>
              <a:defRPr sz="1700">
                <a:solidFill>
                  <a:schemeClr val="tx1">
                    <a:tint val="75000"/>
                  </a:schemeClr>
                </a:solidFill>
              </a:defRPr>
            </a:lvl2pPr>
            <a:lvl3pPr marL="777240" indent="0">
              <a:buNone/>
              <a:defRPr sz="1530">
                <a:solidFill>
                  <a:schemeClr val="tx1">
                    <a:tint val="75000"/>
                  </a:schemeClr>
                </a:solidFill>
              </a:defRPr>
            </a:lvl3pPr>
            <a:lvl4pPr marL="1165860" indent="0">
              <a:buNone/>
              <a:defRPr sz="1360">
                <a:solidFill>
                  <a:schemeClr val="tx1">
                    <a:tint val="75000"/>
                  </a:schemeClr>
                </a:solidFill>
              </a:defRPr>
            </a:lvl4pPr>
            <a:lvl5pPr marL="1554480" indent="0">
              <a:buNone/>
              <a:defRPr sz="1360">
                <a:solidFill>
                  <a:schemeClr val="tx1">
                    <a:tint val="75000"/>
                  </a:schemeClr>
                </a:solidFill>
              </a:defRPr>
            </a:lvl5pPr>
            <a:lvl6pPr marL="1943100" indent="0">
              <a:buNone/>
              <a:defRPr sz="1360">
                <a:solidFill>
                  <a:schemeClr val="tx1">
                    <a:tint val="75000"/>
                  </a:schemeClr>
                </a:solidFill>
              </a:defRPr>
            </a:lvl6pPr>
            <a:lvl7pPr marL="2331720" indent="0">
              <a:buNone/>
              <a:defRPr sz="1360">
                <a:solidFill>
                  <a:schemeClr val="tx1">
                    <a:tint val="75000"/>
                  </a:schemeClr>
                </a:solidFill>
              </a:defRPr>
            </a:lvl7pPr>
            <a:lvl8pPr marL="2720340" indent="0">
              <a:buNone/>
              <a:defRPr sz="1360">
                <a:solidFill>
                  <a:schemeClr val="tx1">
                    <a:tint val="75000"/>
                  </a:schemeClr>
                </a:solidFill>
              </a:defRPr>
            </a:lvl8pPr>
            <a:lvl9pPr marL="3108960" indent="0">
              <a:buNone/>
              <a:defRPr sz="13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9C4E71E-77EE-4489-B489-DA83141CB86F}" type="datetimeFigureOut">
              <a:rPr lang="en-US" smtClean="0"/>
              <a:t>3/27/2022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7B1A0BB-3129-41E1-9997-709B31D8F37D}" type="slidenum">
              <a:rPr lang="en-US" smtClean="0"/>
              <a:t>‹#›</a:t>
            </a:fld>
            <a:endParaRPr lang="en-US" dirty="0"/>
          </a:p>
        </p:txBody>
      </p:sp>
    </p:spTree>
    <p:extLst>
      <p:ext uri="{BB962C8B-B14F-4D97-AF65-F5344CB8AC3E}">
        <p14:creationId xmlns:p14="http://schemas.microsoft.com/office/powerpoint/2010/main" val="31151077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9C4E71E-77EE-4489-B489-DA83141CB86F}" type="datetimeFigureOut">
              <a:rPr lang="en-US" smtClean="0"/>
              <a:t>3/27/2022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7B1A0BB-3129-41E1-9997-709B31D8F37D}" type="slidenum">
              <a:rPr lang="en-US" smtClean="0"/>
              <a:t>‹#›</a:t>
            </a:fld>
            <a:endParaRPr lang="en-US" dirty="0"/>
          </a:p>
        </p:txBody>
      </p:sp>
    </p:spTree>
    <p:extLst>
      <p:ext uri="{BB962C8B-B14F-4D97-AF65-F5344CB8AC3E}">
        <p14:creationId xmlns:p14="http://schemas.microsoft.com/office/powerpoint/2010/main" val="39441703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5" y="535519"/>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6" y="2465706"/>
            <a:ext cx="3288089"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4" name="Content Placeholder 3"/>
          <p:cNvSpPr>
            <a:spLocks noGrp="1"/>
          </p:cNvSpPr>
          <p:nvPr>
            <p:ph sz="half" idx="2"/>
          </p:nvPr>
        </p:nvSpPr>
        <p:spPr>
          <a:xfrm>
            <a:off x="535366" y="3674110"/>
            <a:ext cx="3288089"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78" y="2465706"/>
            <a:ext cx="3304282"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6" name="Content Placeholder 5"/>
          <p:cNvSpPr>
            <a:spLocks noGrp="1"/>
          </p:cNvSpPr>
          <p:nvPr>
            <p:ph sz="quarter" idx="4"/>
          </p:nvPr>
        </p:nvSpPr>
        <p:spPr>
          <a:xfrm>
            <a:off x="3934778" y="3674110"/>
            <a:ext cx="3304282"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9C4E71E-77EE-4489-B489-DA83141CB86F}" type="datetimeFigureOut">
              <a:rPr lang="en-US" smtClean="0"/>
              <a:t>3/27/2022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7B1A0BB-3129-41E1-9997-709B31D8F37D}" type="slidenum">
              <a:rPr lang="en-US" smtClean="0"/>
              <a:t>‹#›</a:t>
            </a:fld>
            <a:endParaRPr lang="en-US" dirty="0"/>
          </a:p>
        </p:txBody>
      </p:sp>
    </p:spTree>
    <p:extLst>
      <p:ext uri="{BB962C8B-B14F-4D97-AF65-F5344CB8AC3E}">
        <p14:creationId xmlns:p14="http://schemas.microsoft.com/office/powerpoint/2010/main" val="3676112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9C4E71E-77EE-4489-B489-DA83141CB86F}" type="datetimeFigureOut">
              <a:rPr lang="en-US" smtClean="0"/>
              <a:t>3/27/2022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7B1A0BB-3129-41E1-9997-709B31D8F37D}" type="slidenum">
              <a:rPr lang="en-US" smtClean="0"/>
              <a:t>‹#›</a:t>
            </a:fld>
            <a:endParaRPr lang="en-US" dirty="0"/>
          </a:p>
        </p:txBody>
      </p:sp>
    </p:spTree>
    <p:extLst>
      <p:ext uri="{BB962C8B-B14F-4D97-AF65-F5344CB8AC3E}">
        <p14:creationId xmlns:p14="http://schemas.microsoft.com/office/powerpoint/2010/main" val="18366417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C4E71E-77EE-4489-B489-DA83141CB86F}" type="datetimeFigureOut">
              <a:rPr lang="en-US" smtClean="0"/>
              <a:t>3/27/2022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7B1A0BB-3129-41E1-9997-709B31D8F37D}" type="slidenum">
              <a:rPr lang="en-US" smtClean="0"/>
              <a:t>‹#›</a:t>
            </a:fld>
            <a:endParaRPr lang="en-US" dirty="0"/>
          </a:p>
        </p:txBody>
      </p:sp>
    </p:spTree>
    <p:extLst>
      <p:ext uri="{BB962C8B-B14F-4D97-AF65-F5344CB8AC3E}">
        <p14:creationId xmlns:p14="http://schemas.microsoft.com/office/powerpoint/2010/main" val="41558521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Content Placeholder 2"/>
          <p:cNvSpPr>
            <a:spLocks noGrp="1"/>
          </p:cNvSpPr>
          <p:nvPr>
            <p:ph idx="1"/>
          </p:nvPr>
        </p:nvSpPr>
        <p:spPr>
          <a:xfrm>
            <a:off x="3304282" y="1448226"/>
            <a:ext cx="3934778" cy="7147983"/>
          </a:xfrm>
        </p:spPr>
        <p:txBody>
          <a:bodyPr/>
          <a:lstStyle>
            <a:lvl1pPr>
              <a:defRPr sz="2720"/>
            </a:lvl1pPr>
            <a:lvl2pPr>
              <a:defRPr sz="2380"/>
            </a:lvl2pPr>
            <a:lvl3pPr>
              <a:defRPr sz="204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19C4E71E-77EE-4489-B489-DA83141CB86F}" type="datetimeFigureOut">
              <a:rPr lang="en-US" smtClean="0"/>
              <a:t>3/27/2022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7B1A0BB-3129-41E1-9997-709B31D8F37D}" type="slidenum">
              <a:rPr lang="en-US" smtClean="0"/>
              <a:t>‹#›</a:t>
            </a:fld>
            <a:endParaRPr lang="en-US" dirty="0"/>
          </a:p>
        </p:txBody>
      </p:sp>
    </p:spTree>
    <p:extLst>
      <p:ext uri="{BB962C8B-B14F-4D97-AF65-F5344CB8AC3E}">
        <p14:creationId xmlns:p14="http://schemas.microsoft.com/office/powerpoint/2010/main" val="17823197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2" y="1448226"/>
            <a:ext cx="3934778" cy="7147983"/>
          </a:xfrm>
        </p:spPr>
        <p:txBody>
          <a:bodyPr anchor="t"/>
          <a:lstStyle>
            <a:lvl1pPr marL="0" indent="0">
              <a:buNone/>
              <a:defRPr sz="2720"/>
            </a:lvl1pPr>
            <a:lvl2pPr marL="388620" indent="0">
              <a:buNone/>
              <a:defRPr sz="2380"/>
            </a:lvl2pPr>
            <a:lvl3pPr marL="777240" indent="0">
              <a:buNone/>
              <a:defRPr sz="2040"/>
            </a:lvl3pPr>
            <a:lvl4pPr marL="1165860" indent="0">
              <a:buNone/>
              <a:defRPr sz="1700"/>
            </a:lvl4pPr>
            <a:lvl5pPr marL="1554480" indent="0">
              <a:buNone/>
              <a:defRPr sz="1700"/>
            </a:lvl5pPr>
            <a:lvl6pPr marL="1943100" indent="0">
              <a:buNone/>
              <a:defRPr sz="1700"/>
            </a:lvl6pPr>
            <a:lvl7pPr marL="2331720" indent="0">
              <a:buNone/>
              <a:defRPr sz="1700"/>
            </a:lvl7pPr>
            <a:lvl8pPr marL="2720340" indent="0">
              <a:buNone/>
              <a:defRPr sz="1700"/>
            </a:lvl8pPr>
            <a:lvl9pPr marL="3108960" indent="0">
              <a:buNone/>
              <a:defRPr sz="1700"/>
            </a:lvl9pPr>
          </a:lstStyle>
          <a:p>
            <a:r>
              <a:rPr lang="en-US" dirty="0"/>
              <a:t>Click icon to add picture</a:t>
            </a:r>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19C4E71E-77EE-4489-B489-DA83141CB86F}" type="datetimeFigureOut">
              <a:rPr lang="en-US" smtClean="0"/>
              <a:t>3/27/2022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7B1A0BB-3129-41E1-9997-709B31D8F37D}" type="slidenum">
              <a:rPr lang="en-US" smtClean="0"/>
              <a:t>‹#›</a:t>
            </a:fld>
            <a:endParaRPr lang="en-US" dirty="0"/>
          </a:p>
        </p:txBody>
      </p:sp>
    </p:spTree>
    <p:extLst>
      <p:ext uri="{BB962C8B-B14F-4D97-AF65-F5344CB8AC3E}">
        <p14:creationId xmlns:p14="http://schemas.microsoft.com/office/powerpoint/2010/main" val="32405339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C4E71E-77EE-4489-B489-DA83141CB86F}" type="datetimeFigureOut">
              <a:rPr lang="en-US" smtClean="0"/>
              <a:t>3/27/2022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7B1A0BB-3129-41E1-9997-709B31D8F37D}" type="slidenum">
              <a:rPr lang="en-US" smtClean="0"/>
              <a:t>‹#›</a:t>
            </a:fld>
            <a:endParaRPr lang="en-US" dirty="0"/>
          </a:p>
        </p:txBody>
      </p:sp>
    </p:spTree>
    <p:extLst>
      <p:ext uri="{BB962C8B-B14F-4D97-AF65-F5344CB8AC3E}">
        <p14:creationId xmlns:p14="http://schemas.microsoft.com/office/powerpoint/2010/main" val="32126281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4" y="535517"/>
            <a:ext cx="1675924"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3" y="535517"/>
            <a:ext cx="4930616" cy="852402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C4E71E-77EE-4489-B489-DA83141CB86F}" type="datetimeFigureOut">
              <a:rPr lang="en-US" smtClean="0"/>
              <a:t>3/27/2022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7B1A0BB-3129-41E1-9997-709B31D8F37D}" type="slidenum">
              <a:rPr lang="en-US" smtClean="0"/>
              <a:t>‹#›</a:t>
            </a:fld>
            <a:endParaRPr lang="en-US" dirty="0"/>
          </a:p>
        </p:txBody>
      </p:sp>
    </p:spTree>
    <p:extLst>
      <p:ext uri="{BB962C8B-B14F-4D97-AF65-F5344CB8AC3E}">
        <p14:creationId xmlns:p14="http://schemas.microsoft.com/office/powerpoint/2010/main" val="15160880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49"/>
            <a:ext cx="1748790" cy="535517"/>
          </a:xfrm>
          <a:prstGeom prst="rect">
            <a:avLst/>
          </a:prstGeom>
        </p:spPr>
        <p:txBody>
          <a:bodyPr vert="horz" lIns="91440" tIns="45720" rIns="91440" bIns="45720" rtlCol="0" anchor="ctr"/>
          <a:lstStyle>
            <a:lvl1pPr algn="l">
              <a:defRPr sz="1020">
                <a:solidFill>
                  <a:schemeClr val="tx1">
                    <a:tint val="75000"/>
                  </a:schemeClr>
                </a:solidFill>
              </a:defRPr>
            </a:lvl1pPr>
          </a:lstStyle>
          <a:p>
            <a:fld id="{19C4E71E-77EE-4489-B489-DA83141CB86F}" type="datetimeFigureOut">
              <a:rPr lang="en-US" smtClean="0"/>
              <a:t>3/27/2022</a:t>
            </a:fld>
            <a:endParaRPr lang="en-US" dirty="0"/>
          </a:p>
        </p:txBody>
      </p:sp>
      <p:sp>
        <p:nvSpPr>
          <p:cNvPr id="5" name="Footer Placeholder 4"/>
          <p:cNvSpPr>
            <a:spLocks noGrp="1"/>
          </p:cNvSpPr>
          <p:nvPr>
            <p:ph type="ftr" sz="quarter" idx="3"/>
          </p:nvPr>
        </p:nvSpPr>
        <p:spPr>
          <a:xfrm>
            <a:off x="2574608" y="9322649"/>
            <a:ext cx="2623185" cy="535517"/>
          </a:xfrm>
          <a:prstGeom prst="rect">
            <a:avLst/>
          </a:prstGeom>
        </p:spPr>
        <p:txBody>
          <a:bodyPr vert="horz" lIns="91440" tIns="45720" rIns="91440" bIns="45720" rtlCol="0" anchor="ctr"/>
          <a:lstStyle>
            <a:lvl1pPr algn="ctr">
              <a:defRPr sz="102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5489258" y="9322649"/>
            <a:ext cx="1748790" cy="535517"/>
          </a:xfrm>
          <a:prstGeom prst="rect">
            <a:avLst/>
          </a:prstGeom>
        </p:spPr>
        <p:txBody>
          <a:bodyPr vert="horz" lIns="91440" tIns="45720" rIns="91440" bIns="45720" rtlCol="0" anchor="ctr"/>
          <a:lstStyle>
            <a:lvl1pPr algn="r">
              <a:defRPr sz="1020">
                <a:solidFill>
                  <a:schemeClr val="tx1">
                    <a:tint val="75000"/>
                  </a:schemeClr>
                </a:solidFill>
              </a:defRPr>
            </a:lvl1pPr>
          </a:lstStyle>
          <a:p>
            <a:fld id="{B7B1A0BB-3129-41E1-9997-709B31D8F37D}" type="slidenum">
              <a:rPr lang="en-US" smtClean="0"/>
              <a:t>‹#›</a:t>
            </a:fld>
            <a:endParaRPr lang="en-US" dirty="0"/>
          </a:p>
        </p:txBody>
      </p:sp>
    </p:spTree>
    <p:extLst>
      <p:ext uri="{BB962C8B-B14F-4D97-AF65-F5344CB8AC3E}">
        <p14:creationId xmlns:p14="http://schemas.microsoft.com/office/powerpoint/2010/main" val="4235666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bartlesvillewomensnetwork.org/" TargetMode="External"/><Relationship Id="rId2" Type="http://schemas.openxmlformats.org/officeDocument/2006/relationships/image" Target="../media/image4.jpe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hyperlink" Target="mailto:bvillewomensnetwork@gmail.com"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hyperlink" Target="https://storynet.org/Earth-Up" TargetMode="External"/><Relationship Id="rId7" Type="http://schemas.openxmlformats.org/officeDocument/2006/relationships/hyperlink" Target="https://oklahomacontemporary.org/" TargetMode="External"/><Relationship Id="rId2" Type="http://schemas.openxmlformats.org/officeDocument/2006/relationships/image" Target="../media/image6.jpeg"/><Relationship Id="rId1" Type="http://schemas.openxmlformats.org/officeDocument/2006/relationships/slideLayout" Target="../slideLayouts/slideLayout1.xml"/><Relationship Id="rId6" Type="http://schemas.openxmlformats.org/officeDocument/2006/relationships/hyperlink" Target="https://www.ok4arts.org/" TargetMode="External"/><Relationship Id="rId5" Type="http://schemas.openxmlformats.org/officeDocument/2006/relationships/hyperlink" Target="https://www.arts.ok.gov/" TargetMode="External"/><Relationship Id="rId4" Type="http://schemas.openxmlformats.org/officeDocument/2006/relationships/hyperlink" Target="https://glendaricecollin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278995D-7908-4CE5-86EB-244676D3B0A7}"/>
              </a:ext>
            </a:extLst>
          </p:cNvPr>
          <p:cNvSpPr/>
          <p:nvPr/>
        </p:nvSpPr>
        <p:spPr>
          <a:xfrm>
            <a:off x="208543" y="190891"/>
            <a:ext cx="3534429" cy="369332"/>
          </a:xfrm>
          <a:prstGeom prst="rect">
            <a:avLst/>
          </a:prstGeom>
        </p:spPr>
        <p:txBody>
          <a:bodyPr wrap="none">
            <a:spAutoFit/>
          </a:bodyPr>
          <a:lstStyle/>
          <a:p>
            <a:r>
              <a:rPr lang="en-US" dirty="0">
                <a:solidFill>
                  <a:srgbClr val="008DB5"/>
                </a:solidFill>
                <a:latin typeface="AvenirNext-Medium"/>
              </a:rPr>
              <a:t>BARTLESVILLE WOMEN'S NETWORK</a:t>
            </a:r>
            <a:endParaRPr lang="en-US" dirty="0"/>
          </a:p>
        </p:txBody>
      </p:sp>
      <p:sp>
        <p:nvSpPr>
          <p:cNvPr id="15" name="Rectangle 14">
            <a:extLst>
              <a:ext uri="{FF2B5EF4-FFF2-40B4-BE49-F238E27FC236}">
                <a16:creationId xmlns:a16="http://schemas.microsoft.com/office/drawing/2014/main" id="{56C94BEF-E06C-47AE-9A60-121966C24D3B}"/>
              </a:ext>
            </a:extLst>
          </p:cNvPr>
          <p:cNvSpPr/>
          <p:nvPr/>
        </p:nvSpPr>
        <p:spPr>
          <a:xfrm>
            <a:off x="6476509" y="14667035"/>
            <a:ext cx="985654" cy="307777"/>
          </a:xfrm>
          <a:prstGeom prst="rect">
            <a:avLst/>
          </a:prstGeom>
        </p:spPr>
        <p:txBody>
          <a:bodyPr wrap="none">
            <a:spAutoFit/>
          </a:bodyPr>
          <a:lstStyle/>
          <a:p>
            <a:r>
              <a:rPr lang="en-US" sz="1400" dirty="0">
                <a:solidFill>
                  <a:srgbClr val="008DB5"/>
                </a:solidFill>
                <a:latin typeface="AvenirNext-Medium"/>
              </a:rPr>
              <a:t>Page 2 of 4</a:t>
            </a:r>
            <a:endParaRPr lang="en-US" sz="1400" dirty="0"/>
          </a:p>
        </p:txBody>
      </p:sp>
      <p:sp>
        <p:nvSpPr>
          <p:cNvPr id="11" name="Rectangle 10">
            <a:extLst>
              <a:ext uri="{FF2B5EF4-FFF2-40B4-BE49-F238E27FC236}">
                <a16:creationId xmlns:a16="http://schemas.microsoft.com/office/drawing/2014/main" id="{A1ADA5D0-F725-4EEF-A6AB-91031A5722F3}"/>
              </a:ext>
            </a:extLst>
          </p:cNvPr>
          <p:cNvSpPr/>
          <p:nvPr/>
        </p:nvSpPr>
        <p:spPr>
          <a:xfrm>
            <a:off x="6321609" y="190891"/>
            <a:ext cx="1309782" cy="369332"/>
          </a:xfrm>
          <a:prstGeom prst="rect">
            <a:avLst/>
          </a:prstGeom>
        </p:spPr>
        <p:txBody>
          <a:bodyPr wrap="none">
            <a:spAutoFit/>
          </a:bodyPr>
          <a:lstStyle/>
          <a:p>
            <a:r>
              <a:rPr lang="en-US" altLang="zh-CN" dirty="0">
                <a:solidFill>
                  <a:srgbClr val="008DB5"/>
                </a:solidFill>
                <a:latin typeface="AvenirNext-Medium"/>
              </a:rPr>
              <a:t>March 2022</a:t>
            </a:r>
            <a:endParaRPr lang="en-US" dirty="0"/>
          </a:p>
        </p:txBody>
      </p:sp>
      <p:sp>
        <p:nvSpPr>
          <p:cNvPr id="20" name="Rectangle 19">
            <a:extLst>
              <a:ext uri="{FF2B5EF4-FFF2-40B4-BE49-F238E27FC236}">
                <a16:creationId xmlns:a16="http://schemas.microsoft.com/office/drawing/2014/main" id="{9A58DE21-612E-4E31-AB14-F1F56267D267}"/>
              </a:ext>
            </a:extLst>
          </p:cNvPr>
          <p:cNvSpPr/>
          <p:nvPr/>
        </p:nvSpPr>
        <p:spPr>
          <a:xfrm>
            <a:off x="414744" y="560223"/>
            <a:ext cx="7241085" cy="923330"/>
          </a:xfrm>
          <a:prstGeom prst="rect">
            <a:avLst/>
          </a:prstGeom>
        </p:spPr>
        <p:txBody>
          <a:bodyPr wrap="none">
            <a:spAutoFit/>
          </a:bodyPr>
          <a:lstStyle/>
          <a:p>
            <a:r>
              <a:rPr lang="en-US" sz="5200" b="1" dirty="0">
                <a:solidFill>
                  <a:schemeClr val="accent2"/>
                </a:solidFill>
                <a:latin typeface="Arial" panose="020B0604020202020204" pitchFamily="34" charset="0"/>
                <a:cs typeface="Arial" panose="020B0604020202020204" pitchFamily="34" charset="0"/>
              </a:rPr>
              <a:t>WOMEN'S NETWORK</a:t>
            </a:r>
          </a:p>
        </p:txBody>
      </p:sp>
      <p:sp>
        <p:nvSpPr>
          <p:cNvPr id="21" name="Rectangle 20">
            <a:extLst>
              <a:ext uri="{FF2B5EF4-FFF2-40B4-BE49-F238E27FC236}">
                <a16:creationId xmlns:a16="http://schemas.microsoft.com/office/drawing/2014/main" id="{F2536BAC-4E7E-4A3C-A1E7-7812406504B3}"/>
              </a:ext>
            </a:extLst>
          </p:cNvPr>
          <p:cNvSpPr/>
          <p:nvPr/>
        </p:nvSpPr>
        <p:spPr>
          <a:xfrm>
            <a:off x="6476509" y="9675935"/>
            <a:ext cx="985654" cy="307777"/>
          </a:xfrm>
          <a:prstGeom prst="rect">
            <a:avLst/>
          </a:prstGeom>
        </p:spPr>
        <p:txBody>
          <a:bodyPr wrap="none">
            <a:spAutoFit/>
          </a:bodyPr>
          <a:lstStyle/>
          <a:p>
            <a:r>
              <a:rPr lang="en-US" sz="1400" dirty="0">
                <a:solidFill>
                  <a:srgbClr val="008DB5"/>
                </a:solidFill>
                <a:latin typeface="AvenirNext-Medium"/>
              </a:rPr>
              <a:t>Page 1 of 4</a:t>
            </a:r>
            <a:endParaRPr lang="en-US" sz="1400" dirty="0"/>
          </a:p>
        </p:txBody>
      </p:sp>
      <p:pic>
        <p:nvPicPr>
          <p:cNvPr id="5" name="Picture 4">
            <a:extLst>
              <a:ext uri="{FF2B5EF4-FFF2-40B4-BE49-F238E27FC236}">
                <a16:creationId xmlns:a16="http://schemas.microsoft.com/office/drawing/2014/main" id="{CE0AE46E-3D47-4A37-A5A8-CF42267527E3}"/>
              </a:ext>
            </a:extLst>
          </p:cNvPr>
          <p:cNvPicPr>
            <a:picLocks noChangeAspect="1"/>
          </p:cNvPicPr>
          <p:nvPr/>
        </p:nvPicPr>
        <p:blipFill>
          <a:blip r:embed="rId2"/>
          <a:stretch>
            <a:fillRect/>
          </a:stretch>
        </p:blipFill>
        <p:spPr>
          <a:xfrm>
            <a:off x="1109472" y="1629605"/>
            <a:ext cx="5427997" cy="7574547"/>
          </a:xfrm>
          <a:prstGeom prst="rect">
            <a:avLst/>
          </a:prstGeom>
        </p:spPr>
      </p:pic>
      <p:sp>
        <p:nvSpPr>
          <p:cNvPr id="6" name="TextBox 5">
            <a:extLst>
              <a:ext uri="{FF2B5EF4-FFF2-40B4-BE49-F238E27FC236}">
                <a16:creationId xmlns:a16="http://schemas.microsoft.com/office/drawing/2014/main" id="{1234C565-C4E8-4F8C-A8A5-79FA595071D0}"/>
              </a:ext>
            </a:extLst>
          </p:cNvPr>
          <p:cNvSpPr txBox="1"/>
          <p:nvPr/>
        </p:nvSpPr>
        <p:spPr>
          <a:xfrm>
            <a:off x="2118408" y="7857630"/>
            <a:ext cx="3535583" cy="338554"/>
          </a:xfrm>
          <a:prstGeom prst="rect">
            <a:avLst/>
          </a:prstGeom>
          <a:noFill/>
        </p:spPr>
        <p:txBody>
          <a:bodyPr wrap="none" rtlCol="0">
            <a:spAutoFit/>
          </a:bodyPr>
          <a:lstStyle/>
          <a:p>
            <a:r>
              <a:rPr lang="en-US" sz="1600" b="1" dirty="0">
                <a:solidFill>
                  <a:schemeClr val="accent2"/>
                </a:solidFill>
              </a:rPr>
              <a:t>Please note the new date: Friday May 6</a:t>
            </a:r>
          </a:p>
        </p:txBody>
      </p:sp>
    </p:spTree>
    <p:extLst>
      <p:ext uri="{BB962C8B-B14F-4D97-AF65-F5344CB8AC3E}">
        <p14:creationId xmlns:p14="http://schemas.microsoft.com/office/powerpoint/2010/main" val="9583030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278995D-7908-4CE5-86EB-244676D3B0A7}"/>
              </a:ext>
            </a:extLst>
          </p:cNvPr>
          <p:cNvSpPr/>
          <p:nvPr/>
        </p:nvSpPr>
        <p:spPr>
          <a:xfrm>
            <a:off x="208543" y="190891"/>
            <a:ext cx="3534429" cy="369332"/>
          </a:xfrm>
          <a:prstGeom prst="rect">
            <a:avLst/>
          </a:prstGeom>
        </p:spPr>
        <p:txBody>
          <a:bodyPr wrap="none">
            <a:spAutoFit/>
          </a:bodyPr>
          <a:lstStyle/>
          <a:p>
            <a:r>
              <a:rPr lang="en-US" dirty="0">
                <a:solidFill>
                  <a:srgbClr val="008DB5"/>
                </a:solidFill>
                <a:latin typeface="AvenirNext-Medium"/>
              </a:rPr>
              <a:t>BARTLESVILLE WOMEN'S NETWORK</a:t>
            </a:r>
            <a:endParaRPr lang="en-US" dirty="0"/>
          </a:p>
        </p:txBody>
      </p:sp>
      <p:sp>
        <p:nvSpPr>
          <p:cNvPr id="15" name="Rectangle 14">
            <a:extLst>
              <a:ext uri="{FF2B5EF4-FFF2-40B4-BE49-F238E27FC236}">
                <a16:creationId xmlns:a16="http://schemas.microsoft.com/office/drawing/2014/main" id="{56C94BEF-E06C-47AE-9A60-121966C24D3B}"/>
              </a:ext>
            </a:extLst>
          </p:cNvPr>
          <p:cNvSpPr/>
          <p:nvPr/>
        </p:nvSpPr>
        <p:spPr>
          <a:xfrm>
            <a:off x="6476509" y="14667035"/>
            <a:ext cx="985654" cy="307777"/>
          </a:xfrm>
          <a:prstGeom prst="rect">
            <a:avLst/>
          </a:prstGeom>
        </p:spPr>
        <p:txBody>
          <a:bodyPr wrap="none">
            <a:spAutoFit/>
          </a:bodyPr>
          <a:lstStyle/>
          <a:p>
            <a:r>
              <a:rPr lang="en-US" sz="1400" dirty="0">
                <a:solidFill>
                  <a:srgbClr val="008DB5"/>
                </a:solidFill>
                <a:latin typeface="AvenirNext-Medium"/>
              </a:rPr>
              <a:t>Page 2 of 4</a:t>
            </a:r>
            <a:endParaRPr lang="en-US" sz="1400" dirty="0"/>
          </a:p>
        </p:txBody>
      </p:sp>
      <p:sp>
        <p:nvSpPr>
          <p:cNvPr id="11" name="Rectangle 10">
            <a:extLst>
              <a:ext uri="{FF2B5EF4-FFF2-40B4-BE49-F238E27FC236}">
                <a16:creationId xmlns:a16="http://schemas.microsoft.com/office/drawing/2014/main" id="{A1ADA5D0-F725-4EEF-A6AB-91031A5722F3}"/>
              </a:ext>
            </a:extLst>
          </p:cNvPr>
          <p:cNvSpPr/>
          <p:nvPr/>
        </p:nvSpPr>
        <p:spPr>
          <a:xfrm>
            <a:off x="6321609" y="190891"/>
            <a:ext cx="1309782" cy="369332"/>
          </a:xfrm>
          <a:prstGeom prst="rect">
            <a:avLst/>
          </a:prstGeom>
        </p:spPr>
        <p:txBody>
          <a:bodyPr wrap="none">
            <a:spAutoFit/>
          </a:bodyPr>
          <a:lstStyle/>
          <a:p>
            <a:r>
              <a:rPr lang="en-US" altLang="zh-CN" dirty="0">
                <a:solidFill>
                  <a:srgbClr val="008DB5"/>
                </a:solidFill>
                <a:latin typeface="AvenirNext-Medium"/>
              </a:rPr>
              <a:t>March 2022</a:t>
            </a:r>
            <a:endParaRPr lang="en-US" dirty="0"/>
          </a:p>
        </p:txBody>
      </p:sp>
      <p:sp>
        <p:nvSpPr>
          <p:cNvPr id="21" name="Rectangle 20">
            <a:extLst>
              <a:ext uri="{FF2B5EF4-FFF2-40B4-BE49-F238E27FC236}">
                <a16:creationId xmlns:a16="http://schemas.microsoft.com/office/drawing/2014/main" id="{F2536BAC-4E7E-4A3C-A1E7-7812406504B3}"/>
              </a:ext>
            </a:extLst>
          </p:cNvPr>
          <p:cNvSpPr/>
          <p:nvPr/>
        </p:nvSpPr>
        <p:spPr>
          <a:xfrm>
            <a:off x="6476509" y="9675935"/>
            <a:ext cx="985654" cy="307777"/>
          </a:xfrm>
          <a:prstGeom prst="rect">
            <a:avLst/>
          </a:prstGeom>
        </p:spPr>
        <p:txBody>
          <a:bodyPr wrap="none">
            <a:spAutoFit/>
          </a:bodyPr>
          <a:lstStyle/>
          <a:p>
            <a:r>
              <a:rPr lang="en-US" sz="1400" dirty="0">
                <a:solidFill>
                  <a:srgbClr val="008DB5"/>
                </a:solidFill>
                <a:latin typeface="AvenirNext-Medium"/>
              </a:rPr>
              <a:t>Page 2 of 4</a:t>
            </a:r>
            <a:endParaRPr lang="en-US" sz="1400" dirty="0"/>
          </a:p>
        </p:txBody>
      </p:sp>
      <p:sp>
        <p:nvSpPr>
          <p:cNvPr id="10" name="TextBox 9">
            <a:extLst>
              <a:ext uri="{FF2B5EF4-FFF2-40B4-BE49-F238E27FC236}">
                <a16:creationId xmlns:a16="http://schemas.microsoft.com/office/drawing/2014/main" id="{295CA291-A2F0-453F-96AB-E597B224033B}"/>
              </a:ext>
            </a:extLst>
          </p:cNvPr>
          <p:cNvSpPr txBox="1"/>
          <p:nvPr/>
        </p:nvSpPr>
        <p:spPr>
          <a:xfrm>
            <a:off x="280671" y="754168"/>
            <a:ext cx="3534430" cy="9017853"/>
          </a:xfrm>
          <a:prstGeom prst="rect">
            <a:avLst/>
          </a:prstGeom>
          <a:noFill/>
        </p:spPr>
        <p:txBody>
          <a:bodyPr wrap="square">
            <a:spAutoFit/>
          </a:bodyPr>
          <a:lstStyle/>
          <a:p>
            <a:r>
              <a:rPr lang="en-US" sz="1700" b="1" dirty="0">
                <a:solidFill>
                  <a:srgbClr val="F2A100"/>
                </a:solidFill>
                <a:latin typeface="Times New Roman" panose="02020603050405020304" pitchFamily="18" charset="0"/>
                <a:cs typeface="Times New Roman" panose="02020603050405020304" pitchFamily="18" charset="0"/>
              </a:rPr>
              <a:t>ANNUAL MEETING POT-LUCK DINNER coming in May! </a:t>
            </a:r>
          </a:p>
          <a:p>
            <a:endParaRPr lang="en-US" sz="1400" dirty="0">
              <a:effectLst/>
              <a:latin typeface="Times New Roman" panose="02020603050405020304" pitchFamily="18" charset="0"/>
            </a:endParaRPr>
          </a:p>
          <a:p>
            <a:pPr algn="just"/>
            <a:r>
              <a:rPr lang="en-US" sz="1400" dirty="0">
                <a:effectLst/>
                <a:latin typeface="Times New Roman" panose="02020603050405020304" pitchFamily="18" charset="0"/>
              </a:rPr>
              <a:t>The Bartlesville Women’s Network 2022 Annual Meeting will be held Friday, May 6th, 6:30-9:30 pm at Father Metcalf Hall, St. Luke’s Episcopal Church, 210 E. 9th Street.  (Entry and parking on the north side of the building). </a:t>
            </a:r>
          </a:p>
          <a:p>
            <a:pPr algn="just"/>
            <a:endParaRPr lang="en-US" sz="1400" dirty="0">
              <a:effectLst/>
              <a:latin typeface="Times New Roman" panose="02020603050405020304" pitchFamily="18" charset="0"/>
            </a:endParaRPr>
          </a:p>
          <a:p>
            <a:pPr algn="just"/>
            <a:r>
              <a:rPr lang="en-US" sz="1400" dirty="0">
                <a:effectLst/>
                <a:latin typeface="Times New Roman" panose="02020603050405020304" pitchFamily="18" charset="0"/>
              </a:rPr>
              <a:t>This year’s meeting will be a Pot-Luck dinner with the theme of a SPRING AWAKENING!  (Thanks to Vanessa Drummond for the lovely flier!)  With that theme in mind, please be thinking about what you might be able to prepare for the Pot-Luck dinner that reflects the possibilities of springtime!  A spring chicken or lamb dish? Green salads? Early spring vegetable dish?  Or a mint or berry dessert? These are just some ideas to get your chef imaginations working!  (Beverages and wine will be provided by BWN.)</a:t>
            </a:r>
          </a:p>
          <a:p>
            <a:pPr algn="just"/>
            <a:endParaRPr lang="en-US" sz="1400" dirty="0">
              <a:effectLst/>
              <a:latin typeface="Times New Roman" panose="02020603050405020304" pitchFamily="18" charset="0"/>
            </a:endParaRPr>
          </a:p>
          <a:p>
            <a:pPr algn="just"/>
            <a:r>
              <a:rPr lang="en-US" sz="1400" dirty="0">
                <a:effectLst/>
                <a:latin typeface="Times New Roman" panose="02020603050405020304" pitchFamily="18" charset="0"/>
              </a:rPr>
              <a:t>Those whose last names end in A-M should bring light meat or vegetable dishes or salads, those whose last names end in N-Z should bring desserts.  No need to call in your planned offering, unless you have a question to ask, in which case, please call Sidney Brammer at (xxx)xxx-xxx (masked for privacy), between 5 and 7 pm only. </a:t>
            </a:r>
          </a:p>
          <a:p>
            <a:pPr algn="just"/>
            <a:endParaRPr lang="en-US" sz="1400" dirty="0">
              <a:effectLst/>
              <a:latin typeface="Times New Roman" panose="02020603050405020304" pitchFamily="18" charset="0"/>
            </a:endParaRPr>
          </a:p>
          <a:p>
            <a:pPr algn="just"/>
            <a:r>
              <a:rPr lang="en-US" sz="1400" dirty="0">
                <a:effectLst/>
                <a:latin typeface="Times New Roman" panose="02020603050405020304" pitchFamily="18" charset="0"/>
              </a:rPr>
              <a:t>After a couple of spring snowstorms, prolonged chilly weather, and on-again/off-again pandemic lockdowns, we sense a strong need in everyone to come together again in fellowship and celebration of our past accomplishments, as well as those forthcoming!  Some BWN membership business will be attended to, also.  And please</a:t>
            </a:r>
          </a:p>
          <a:p>
            <a:endParaRPr lang="en-US" sz="1400" dirty="0">
              <a:effectLst/>
              <a:latin typeface="Times New Roman" panose="02020603050405020304" pitchFamily="18" charset="0"/>
            </a:endParaRPr>
          </a:p>
        </p:txBody>
      </p:sp>
      <p:sp>
        <p:nvSpPr>
          <p:cNvPr id="12" name="TextBox 11">
            <a:extLst>
              <a:ext uri="{FF2B5EF4-FFF2-40B4-BE49-F238E27FC236}">
                <a16:creationId xmlns:a16="http://schemas.microsoft.com/office/drawing/2014/main" id="{18B5B910-FEC9-4358-A795-C64D607845FE}"/>
              </a:ext>
            </a:extLst>
          </p:cNvPr>
          <p:cNvSpPr txBox="1"/>
          <p:nvPr/>
        </p:nvSpPr>
        <p:spPr>
          <a:xfrm>
            <a:off x="3957302" y="772456"/>
            <a:ext cx="3534430" cy="2462213"/>
          </a:xfrm>
          <a:prstGeom prst="rect">
            <a:avLst/>
          </a:prstGeom>
          <a:noFill/>
        </p:spPr>
        <p:txBody>
          <a:bodyPr wrap="square">
            <a:spAutoFit/>
          </a:bodyPr>
          <a:lstStyle/>
          <a:p>
            <a:pPr algn="just"/>
            <a:r>
              <a:rPr lang="en-US" sz="1400" dirty="0">
                <a:effectLst/>
                <a:latin typeface="Times New Roman" panose="02020603050405020304" pitchFamily="18" charset="0"/>
              </a:rPr>
              <a:t>feel free to bring an interested friend to introduce to the Bartlesville Women’s Network!   </a:t>
            </a:r>
          </a:p>
          <a:p>
            <a:pPr algn="just"/>
            <a:endParaRPr lang="en-US" sz="1400" dirty="0">
              <a:effectLst/>
              <a:latin typeface="Times New Roman" panose="02020603050405020304" pitchFamily="18" charset="0"/>
            </a:endParaRPr>
          </a:p>
          <a:p>
            <a:pPr algn="just"/>
            <a:r>
              <a:rPr lang="en-US" sz="1400" dirty="0">
                <a:effectLst/>
                <a:latin typeface="Times New Roman" panose="02020603050405020304" pitchFamily="18" charset="0"/>
              </a:rPr>
              <a:t>We hope to see everyone on May 6th at St. Luke’s!  </a:t>
            </a:r>
          </a:p>
          <a:p>
            <a:pPr algn="just"/>
            <a:endParaRPr lang="en-US" sz="1400" dirty="0">
              <a:latin typeface="Times New Roman" panose="02020603050405020304" pitchFamily="18" charset="0"/>
            </a:endParaRPr>
          </a:p>
          <a:p>
            <a:pPr algn="just"/>
            <a:r>
              <a:rPr lang="en-US" sz="1400" dirty="0">
                <a:effectLst/>
                <a:latin typeface="Times New Roman" panose="02020603050405020304" pitchFamily="18" charset="0"/>
              </a:rPr>
              <a:t>By Program Chairs </a:t>
            </a:r>
          </a:p>
          <a:p>
            <a:pPr algn="just"/>
            <a:r>
              <a:rPr lang="en-US" sz="1400" b="1" dirty="0">
                <a:effectLst/>
                <a:latin typeface="Times New Roman" panose="02020603050405020304" pitchFamily="18" charset="0"/>
              </a:rPr>
              <a:t>Sidney Brammer </a:t>
            </a:r>
            <a:r>
              <a:rPr lang="en-US" sz="1400" dirty="0">
                <a:effectLst/>
                <a:latin typeface="Times New Roman" panose="02020603050405020304" pitchFamily="18" charset="0"/>
              </a:rPr>
              <a:t>and </a:t>
            </a:r>
            <a:r>
              <a:rPr lang="en-US" sz="1400" b="1" dirty="0">
                <a:effectLst/>
                <a:latin typeface="Times New Roman" panose="02020603050405020304" pitchFamily="18" charset="0"/>
              </a:rPr>
              <a:t>Vanessa Drummond</a:t>
            </a:r>
          </a:p>
          <a:p>
            <a:endParaRPr lang="en-US" sz="1400" dirty="0">
              <a:effectLst/>
              <a:latin typeface="Times New Roman" panose="02020603050405020304" pitchFamily="18" charset="0"/>
            </a:endParaRPr>
          </a:p>
          <a:p>
            <a:endParaRPr lang="en-US" sz="1400" dirty="0">
              <a:effectLst/>
              <a:latin typeface="Times New Roman" panose="02020603050405020304" pitchFamily="18" charset="0"/>
            </a:endParaRPr>
          </a:p>
        </p:txBody>
      </p:sp>
      <p:grpSp>
        <p:nvGrpSpPr>
          <p:cNvPr id="9" name="Group 8">
            <a:extLst>
              <a:ext uri="{FF2B5EF4-FFF2-40B4-BE49-F238E27FC236}">
                <a16:creationId xmlns:a16="http://schemas.microsoft.com/office/drawing/2014/main" id="{39B18763-09DF-4F2D-AD85-3D1EA951327B}"/>
              </a:ext>
            </a:extLst>
          </p:cNvPr>
          <p:cNvGrpSpPr/>
          <p:nvPr/>
        </p:nvGrpSpPr>
        <p:grpSpPr>
          <a:xfrm>
            <a:off x="4005072" y="4627141"/>
            <a:ext cx="3486657" cy="4878259"/>
            <a:chOff x="4005072" y="4627141"/>
            <a:chExt cx="3486657" cy="4878259"/>
          </a:xfrm>
        </p:grpSpPr>
        <p:sp>
          <p:nvSpPr>
            <p:cNvPr id="14" name="TextBox 13">
              <a:extLst>
                <a:ext uri="{FF2B5EF4-FFF2-40B4-BE49-F238E27FC236}">
                  <a16:creationId xmlns:a16="http://schemas.microsoft.com/office/drawing/2014/main" id="{B8155D08-1829-4206-9F22-5F50E00BEA49}"/>
                </a:ext>
              </a:extLst>
            </p:cNvPr>
            <p:cNvSpPr txBox="1"/>
            <p:nvPr/>
          </p:nvSpPr>
          <p:spPr>
            <a:xfrm>
              <a:off x="4005072" y="4627141"/>
              <a:ext cx="3486657" cy="4878259"/>
            </a:xfrm>
            <a:prstGeom prst="rect">
              <a:avLst/>
            </a:prstGeom>
            <a:noFill/>
          </p:spPr>
          <p:txBody>
            <a:bodyPr wrap="square">
              <a:spAutoFit/>
            </a:bodyPr>
            <a:lstStyle/>
            <a:p>
              <a:pPr>
                <a:spcBef>
                  <a:spcPts val="1000"/>
                </a:spcBef>
              </a:pPr>
              <a:r>
                <a:rPr lang="en-US" sz="1700" b="1" dirty="0">
                  <a:solidFill>
                    <a:srgbClr val="F2A100"/>
                  </a:solidFill>
                  <a:latin typeface="Times New Roman" panose="02020603050405020304" pitchFamily="18" charset="0"/>
                  <a:cs typeface="Times New Roman" panose="02020603050405020304" pitchFamily="18" charset="0"/>
                </a:rPr>
                <a:t>Letter from the President</a:t>
              </a:r>
            </a:p>
            <a:p>
              <a:endParaRPr lang="en-US" sz="1400" dirty="0">
                <a:effectLst/>
                <a:latin typeface="Times New Roman" panose="02020603050405020304" pitchFamily="18" charset="0"/>
              </a:endParaRPr>
            </a:p>
            <a:p>
              <a:r>
                <a:rPr lang="en-US" sz="1400" dirty="0">
                  <a:effectLst/>
                  <a:latin typeface="Times New Roman" panose="02020603050405020304" pitchFamily="18" charset="0"/>
                </a:rPr>
                <a:t>As we close another year on the </a:t>
              </a:r>
            </a:p>
            <a:p>
              <a:r>
                <a:rPr lang="en-US" sz="1400" dirty="0">
                  <a:effectLst/>
                  <a:latin typeface="Times New Roman" panose="02020603050405020304" pitchFamily="18" charset="0"/>
                </a:rPr>
                <a:t>Bartlesville Woman's Network, I </a:t>
              </a:r>
            </a:p>
            <a:p>
              <a:r>
                <a:rPr lang="en-US" sz="1400" dirty="0">
                  <a:effectLst/>
                  <a:latin typeface="Times New Roman" panose="02020603050405020304" pitchFamily="18" charset="0"/>
                </a:rPr>
                <a:t>would like to thank the </a:t>
              </a:r>
            </a:p>
            <a:p>
              <a:pPr algn="just"/>
              <a:r>
                <a:rPr lang="en-US" sz="1400" dirty="0">
                  <a:effectLst/>
                  <a:latin typeface="Times New Roman" panose="02020603050405020304" pitchFamily="18" charset="0"/>
                </a:rPr>
                <a:t>membership and board for allowing me the opportunity to serve as your President. I'm sorry to say we didn't have the opportunity to do all we wanted, but we did get together for a few socials. We were able to come together and enjoy the gatherings for happy hour and our traditional holiday dinner.</a:t>
              </a:r>
            </a:p>
            <a:p>
              <a:pPr algn="just"/>
              <a:endParaRPr lang="en-US" sz="1400" dirty="0"/>
            </a:p>
            <a:p>
              <a:pPr algn="just"/>
              <a:r>
                <a:rPr lang="en-US" sz="1400" dirty="0">
                  <a:effectLst/>
                  <a:latin typeface="Times New Roman" panose="02020603050405020304" pitchFamily="18" charset="0"/>
                </a:rPr>
                <a:t>Hopefully the upcoming 2022 - 2023 year will bring the Woman's Network back into the Bartlesville spotlight with hosting monthly meetings and speakers.</a:t>
              </a:r>
            </a:p>
            <a:p>
              <a:br>
                <a:rPr lang="en-US" sz="1400" dirty="0"/>
              </a:br>
              <a:r>
                <a:rPr lang="en-US" sz="1400" dirty="0">
                  <a:effectLst/>
                  <a:latin typeface="Times New Roman" panose="02020603050405020304" pitchFamily="18" charset="0"/>
                </a:rPr>
                <a:t>Regards,</a:t>
              </a:r>
              <a:br>
                <a:rPr lang="en-US" sz="1400" dirty="0"/>
              </a:br>
              <a:r>
                <a:rPr lang="en-US" sz="1400" b="1" dirty="0">
                  <a:effectLst/>
                  <a:latin typeface="Times New Roman" panose="02020603050405020304" pitchFamily="18" charset="0"/>
                </a:rPr>
                <a:t>Karen Wollman</a:t>
              </a:r>
              <a:br>
                <a:rPr lang="en-US" sz="1400" dirty="0"/>
              </a:br>
              <a:r>
                <a:rPr lang="en-US" sz="1400" dirty="0">
                  <a:effectLst/>
                  <a:latin typeface="Times New Roman" panose="02020603050405020304" pitchFamily="18" charset="0"/>
                </a:rPr>
                <a:t>2021 - 2022 President</a:t>
              </a:r>
              <a:br>
                <a:rPr lang="en-US" sz="1400" dirty="0"/>
              </a:br>
              <a:r>
                <a:rPr lang="en-US" sz="1400" dirty="0">
                  <a:effectLst/>
                  <a:latin typeface="Times New Roman" panose="02020603050405020304" pitchFamily="18" charset="0"/>
                </a:rPr>
                <a:t>Bartlesville Woman's Network</a:t>
              </a:r>
              <a:endParaRPr lang="en-US" sz="1400" b="1" dirty="0">
                <a:latin typeface="Times New Roman" panose="02020603050405020304" pitchFamily="18" charset="0"/>
                <a:cs typeface="Times New Roman" panose="02020603050405020304" pitchFamily="18" charset="0"/>
              </a:endParaRPr>
            </a:p>
          </p:txBody>
        </p:sp>
        <p:pic>
          <p:nvPicPr>
            <p:cNvPr id="16" name="Picture 15">
              <a:extLst>
                <a:ext uri="{FF2B5EF4-FFF2-40B4-BE49-F238E27FC236}">
                  <a16:creationId xmlns:a16="http://schemas.microsoft.com/office/drawing/2014/main" id="{1837DFEF-AD0F-4B8A-9A52-3AEFD6BB4F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31353" y="4715295"/>
              <a:ext cx="847628" cy="1026736"/>
            </a:xfrm>
            <a:prstGeom prst="rect">
              <a:avLst/>
            </a:prstGeom>
          </p:spPr>
        </p:pic>
      </p:grpSp>
      <p:pic>
        <p:nvPicPr>
          <p:cNvPr id="8" name="Picture 7">
            <a:extLst>
              <a:ext uri="{FF2B5EF4-FFF2-40B4-BE49-F238E27FC236}">
                <a16:creationId xmlns:a16="http://schemas.microsoft.com/office/drawing/2014/main" id="{134AF0A4-178A-4DE7-8611-390D9F2BC1E0}"/>
              </a:ext>
            </a:extLst>
          </p:cNvPr>
          <p:cNvPicPr>
            <a:picLocks noChangeAspect="1"/>
          </p:cNvPicPr>
          <p:nvPr/>
        </p:nvPicPr>
        <p:blipFill rotWithShape="1">
          <a:blip r:embed="rId3"/>
          <a:srcRect b="11194"/>
          <a:stretch/>
        </p:blipFill>
        <p:spPr>
          <a:xfrm>
            <a:off x="4163569" y="2950772"/>
            <a:ext cx="3066286" cy="1530218"/>
          </a:xfrm>
          <a:prstGeom prst="rect">
            <a:avLst/>
          </a:prstGeom>
        </p:spPr>
      </p:pic>
    </p:spTree>
    <p:extLst>
      <p:ext uri="{BB962C8B-B14F-4D97-AF65-F5344CB8AC3E}">
        <p14:creationId xmlns:p14="http://schemas.microsoft.com/office/powerpoint/2010/main" val="2066988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278995D-7908-4CE5-86EB-244676D3B0A7}"/>
              </a:ext>
            </a:extLst>
          </p:cNvPr>
          <p:cNvSpPr/>
          <p:nvPr/>
        </p:nvSpPr>
        <p:spPr>
          <a:xfrm>
            <a:off x="208543" y="190891"/>
            <a:ext cx="3534429" cy="369332"/>
          </a:xfrm>
          <a:prstGeom prst="rect">
            <a:avLst/>
          </a:prstGeom>
        </p:spPr>
        <p:txBody>
          <a:bodyPr wrap="none">
            <a:spAutoFit/>
          </a:bodyPr>
          <a:lstStyle/>
          <a:p>
            <a:r>
              <a:rPr lang="en-US" dirty="0">
                <a:solidFill>
                  <a:srgbClr val="008DB5"/>
                </a:solidFill>
                <a:latin typeface="AvenirNext-Medium"/>
              </a:rPr>
              <a:t>BARTLESVILLE WOMEN'S NETWORK</a:t>
            </a:r>
            <a:endParaRPr lang="en-US" dirty="0"/>
          </a:p>
        </p:txBody>
      </p:sp>
      <p:sp>
        <p:nvSpPr>
          <p:cNvPr id="15" name="Rectangle 14">
            <a:extLst>
              <a:ext uri="{FF2B5EF4-FFF2-40B4-BE49-F238E27FC236}">
                <a16:creationId xmlns:a16="http://schemas.microsoft.com/office/drawing/2014/main" id="{56C94BEF-E06C-47AE-9A60-121966C24D3B}"/>
              </a:ext>
            </a:extLst>
          </p:cNvPr>
          <p:cNvSpPr/>
          <p:nvPr/>
        </p:nvSpPr>
        <p:spPr>
          <a:xfrm>
            <a:off x="6476509" y="9675935"/>
            <a:ext cx="985654" cy="307777"/>
          </a:xfrm>
          <a:prstGeom prst="rect">
            <a:avLst/>
          </a:prstGeom>
        </p:spPr>
        <p:txBody>
          <a:bodyPr wrap="none">
            <a:spAutoFit/>
          </a:bodyPr>
          <a:lstStyle/>
          <a:p>
            <a:r>
              <a:rPr lang="en-US" sz="1400" dirty="0">
                <a:solidFill>
                  <a:srgbClr val="008DB5"/>
                </a:solidFill>
                <a:latin typeface="AvenirNext-Medium"/>
              </a:rPr>
              <a:t>Page 3 of 4</a:t>
            </a:r>
            <a:endParaRPr lang="en-US" sz="1400" dirty="0"/>
          </a:p>
        </p:txBody>
      </p:sp>
      <p:pic>
        <p:nvPicPr>
          <p:cNvPr id="14" name="Picture 12" descr="What will we read? Vote for the next Moira&amp;#39;s Book Club selection | The  Seattle Times">
            <a:extLst>
              <a:ext uri="{FF2B5EF4-FFF2-40B4-BE49-F238E27FC236}">
                <a16:creationId xmlns:a16="http://schemas.microsoft.com/office/drawing/2014/main" id="{8A2EC54F-BA09-4376-A1EF-795A610D16B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4892" b="18791"/>
          <a:stretch/>
        </p:blipFill>
        <p:spPr bwMode="auto">
          <a:xfrm>
            <a:off x="4376928" y="730936"/>
            <a:ext cx="2389632" cy="1017884"/>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B09CCE37-E4BF-4103-A447-050E250B46B1}"/>
              </a:ext>
            </a:extLst>
          </p:cNvPr>
          <p:cNvSpPr txBox="1"/>
          <p:nvPr/>
        </p:nvSpPr>
        <p:spPr>
          <a:xfrm>
            <a:off x="3867939" y="1873396"/>
            <a:ext cx="3594224" cy="2287806"/>
          </a:xfrm>
          <a:prstGeom prst="rect">
            <a:avLst/>
          </a:prstGeom>
          <a:noFill/>
        </p:spPr>
        <p:txBody>
          <a:bodyPr wrap="square">
            <a:spAutoFit/>
          </a:bodyPr>
          <a:lstStyle/>
          <a:p>
            <a:pPr algn="just">
              <a:spcBef>
                <a:spcPts val="1000"/>
              </a:spcBef>
            </a:pPr>
            <a:r>
              <a:rPr lang="en-US" sz="1400" dirty="0">
                <a:latin typeface="Times New Roman" panose="02020603050405020304" pitchFamily="18" charset="0"/>
                <a:cs typeface="Times New Roman" panose="02020603050405020304" pitchFamily="18" charset="0"/>
              </a:rPr>
              <a:t>Time and Location: </a:t>
            </a:r>
            <a:r>
              <a:rPr lang="en-US" sz="1400" b="1" dirty="0">
                <a:latin typeface="Times New Roman" panose="02020603050405020304" pitchFamily="18" charset="0"/>
                <a:cs typeface="Times New Roman" panose="02020603050405020304" pitchFamily="18" charset="0"/>
              </a:rPr>
              <a:t>Penny Eccleston</a:t>
            </a:r>
            <a:r>
              <a:rPr lang="en-US" sz="1400" dirty="0">
                <a:latin typeface="Times New Roman" panose="02020603050405020304" pitchFamily="18" charset="0"/>
                <a:cs typeface="Times New Roman" panose="02020603050405020304" pitchFamily="18" charset="0"/>
              </a:rPr>
              <a:t>’s</a:t>
            </a:r>
            <a:r>
              <a:rPr lang="en-US" sz="1400" b="1" dirty="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rPr>
              <a:t>house on Sunday April 24</a:t>
            </a:r>
            <a:r>
              <a:rPr lang="en-US" sz="1400" baseline="30000" dirty="0">
                <a:latin typeface="Times New Roman" panose="02020603050405020304" pitchFamily="18" charset="0"/>
                <a:cs typeface="Times New Roman" panose="02020603050405020304" pitchFamily="18" charset="0"/>
              </a:rPr>
              <a:t>th</a:t>
            </a:r>
            <a:r>
              <a:rPr lang="en-US" sz="1400" dirty="0">
                <a:latin typeface="Times New Roman" panose="02020603050405020304" pitchFamily="18" charset="0"/>
                <a:cs typeface="Times New Roman" panose="02020603050405020304" pitchFamily="18" charset="0"/>
              </a:rPr>
              <a:t> at 2pm. This is the Sunday after Easter.</a:t>
            </a:r>
          </a:p>
          <a:p>
            <a:pPr algn="just">
              <a:spcBef>
                <a:spcPts val="1000"/>
              </a:spcBef>
            </a:pPr>
            <a:r>
              <a:rPr lang="en-US" sz="1400" dirty="0">
                <a:latin typeface="Times New Roman" panose="02020603050405020304" pitchFamily="18" charset="0"/>
                <a:cs typeface="Times New Roman" panose="02020603050405020304" pitchFamily="18" charset="0"/>
              </a:rPr>
              <a:t>Book: </a:t>
            </a:r>
            <a:r>
              <a:rPr lang="en-US" sz="1400" i="1" dirty="0">
                <a:latin typeface="Times New Roman" panose="02020603050405020304" pitchFamily="18" charset="0"/>
                <a:cs typeface="Times New Roman" panose="02020603050405020304" pitchFamily="18" charset="0"/>
              </a:rPr>
              <a:t>Come Fly the World: The Jet-Age Story of the Women of Pan Am by Julia Cooke</a:t>
            </a:r>
          </a:p>
          <a:p>
            <a:pPr algn="just">
              <a:spcBef>
                <a:spcPts val="1000"/>
              </a:spcBef>
            </a:pPr>
            <a:r>
              <a:rPr lang="en-US" sz="1400" b="1" dirty="0">
                <a:latin typeface="Times New Roman" panose="02020603050405020304" pitchFamily="18" charset="0"/>
                <a:cs typeface="Times New Roman" panose="02020603050405020304" pitchFamily="18" charset="0"/>
              </a:rPr>
              <a:t>Glamour, danger, liberation: in a Mad Men–era of commercial flight, Pan Am World Airways attracted the kind of young woman who wanted out, and wanted up</a:t>
            </a:r>
          </a:p>
        </p:txBody>
      </p:sp>
      <p:sp>
        <p:nvSpPr>
          <p:cNvPr id="13" name="TextBox 12">
            <a:extLst>
              <a:ext uri="{FF2B5EF4-FFF2-40B4-BE49-F238E27FC236}">
                <a16:creationId xmlns:a16="http://schemas.microsoft.com/office/drawing/2014/main" id="{4970CC7A-79E5-4272-803C-5ECC4B4E91AC}"/>
              </a:ext>
            </a:extLst>
          </p:cNvPr>
          <p:cNvSpPr txBox="1"/>
          <p:nvPr/>
        </p:nvSpPr>
        <p:spPr>
          <a:xfrm>
            <a:off x="3867939" y="4162641"/>
            <a:ext cx="3611599" cy="5606663"/>
          </a:xfrm>
          <a:prstGeom prst="rect">
            <a:avLst/>
          </a:prstGeom>
          <a:noFill/>
        </p:spPr>
        <p:txBody>
          <a:bodyPr wrap="square">
            <a:spAutoFit/>
          </a:bodyPr>
          <a:lstStyle/>
          <a:p>
            <a:pPr algn="just">
              <a:spcBef>
                <a:spcPts val="1000"/>
              </a:spcBef>
            </a:pPr>
            <a:r>
              <a:rPr lang="en-US" sz="1400" dirty="0">
                <a:latin typeface="Times New Roman" panose="02020603050405020304" pitchFamily="18" charset="0"/>
                <a:cs typeface="Times New Roman" panose="02020603050405020304" pitchFamily="18" charset="0"/>
              </a:rPr>
              <a:t>Required to have a college education, speak two languages, and possess the political savvy of a Foreign Service officer, a jet-age stewardess serving on iconic Pan Am between 1966 and 1975 also had to be</a:t>
            </a:r>
            <a:r>
              <a:rPr lang="en-US" sz="1400" b="1" dirty="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rPr>
              <a:t>between 5′3" and 5′9", between 105 and 140 pounds, and under 26 years of age at the time of hire. Cooke’s intimate storytelling weaves together the real-life stories of a memorable cast of characters, from small-town girl Lynne Totten, a science major who decided life in a lab was not for her, to Hazel Bowie, one of the relatively few Black stewardesses of the era, as they embraced the liberation of their new jet-set life. Cooke brings to light the story of Pan Am stewardesses’ role in the Vietnam War, as the airline added runs from Saigon to Hong Kong for planeloads of weary young soldiers straight from the battlefields, who were off for five days of R&amp;R, and then flown back to war. Finally, with Operation Babylift—the dramatic evacuation of 2,000 children during the fall of Saigon—the book’s special cast of stewardesses unites to play an extraordinary role on the world stage.</a:t>
            </a:r>
          </a:p>
          <a:p>
            <a:pPr algn="just">
              <a:spcBef>
                <a:spcPts val="1000"/>
              </a:spcBef>
            </a:pPr>
            <a:r>
              <a:rPr lang="en-US" sz="1400" i="1" dirty="0">
                <a:latin typeface="Times New Roman" panose="02020603050405020304" pitchFamily="18" charset="0"/>
                <a:cs typeface="Times New Roman" panose="02020603050405020304" pitchFamily="18" charset="0"/>
              </a:rPr>
              <a:t>By</a:t>
            </a:r>
            <a:r>
              <a:rPr lang="en-US" sz="1400" dirty="0">
                <a:latin typeface="Times New Roman" panose="02020603050405020304" pitchFamily="18" charset="0"/>
                <a:cs typeface="Times New Roman" panose="02020603050405020304" pitchFamily="18" charset="0"/>
              </a:rPr>
              <a:t> </a:t>
            </a:r>
            <a:r>
              <a:rPr lang="en-US" sz="1400" b="1" dirty="0">
                <a:latin typeface="Times New Roman" panose="02020603050405020304" pitchFamily="18" charset="0"/>
                <a:cs typeface="Times New Roman" panose="02020603050405020304" pitchFamily="18" charset="0"/>
              </a:rPr>
              <a:t>Franny Hildabrand</a:t>
            </a:r>
          </a:p>
        </p:txBody>
      </p:sp>
      <p:sp>
        <p:nvSpPr>
          <p:cNvPr id="19" name="Rectangle 18">
            <a:extLst>
              <a:ext uri="{FF2B5EF4-FFF2-40B4-BE49-F238E27FC236}">
                <a16:creationId xmlns:a16="http://schemas.microsoft.com/office/drawing/2014/main" id="{68F67045-ACEC-4B97-8B19-D485B3072AAC}"/>
              </a:ext>
            </a:extLst>
          </p:cNvPr>
          <p:cNvSpPr/>
          <p:nvPr/>
        </p:nvSpPr>
        <p:spPr>
          <a:xfrm>
            <a:off x="6321609" y="190891"/>
            <a:ext cx="1309782" cy="369332"/>
          </a:xfrm>
          <a:prstGeom prst="rect">
            <a:avLst/>
          </a:prstGeom>
        </p:spPr>
        <p:txBody>
          <a:bodyPr wrap="none">
            <a:spAutoFit/>
          </a:bodyPr>
          <a:lstStyle/>
          <a:p>
            <a:r>
              <a:rPr lang="en-US" altLang="zh-CN" dirty="0">
                <a:solidFill>
                  <a:srgbClr val="008DB5"/>
                </a:solidFill>
                <a:latin typeface="AvenirNext-Medium"/>
              </a:rPr>
              <a:t>March 2022</a:t>
            </a:r>
            <a:endParaRPr lang="en-US" dirty="0"/>
          </a:p>
        </p:txBody>
      </p:sp>
      <p:sp>
        <p:nvSpPr>
          <p:cNvPr id="2" name="Rectangle 1">
            <a:extLst>
              <a:ext uri="{FF2B5EF4-FFF2-40B4-BE49-F238E27FC236}">
                <a16:creationId xmlns:a16="http://schemas.microsoft.com/office/drawing/2014/main" id="{A7C6DE1C-7C64-43A1-85BC-4A1E7797022E}"/>
              </a:ext>
            </a:extLst>
          </p:cNvPr>
          <p:cNvSpPr>
            <a:spLocks noChangeArrowheads="1"/>
          </p:cNvSpPr>
          <p:nvPr/>
        </p:nvSpPr>
        <p:spPr bwMode="auto">
          <a:xfrm>
            <a:off x="292862" y="730936"/>
            <a:ext cx="3474466" cy="40010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600" b="1" dirty="0">
                <a:solidFill>
                  <a:schemeClr val="accent2"/>
                </a:solidFill>
                <a:latin typeface="Times New Roman" panose="02020603050405020304" pitchFamily="18" charset="0"/>
                <a:cs typeface="Times New Roman" panose="02020603050405020304" pitchFamily="18" charset="0"/>
              </a:rPr>
              <a:t>Library Dedication for Diane Dixon</a:t>
            </a:r>
            <a:b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endPar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﻿WHEN:         Friday, April 8</a:t>
            </a:r>
            <a:r>
              <a:rPr lang="en-US" altLang="en-US" sz="1400" dirty="0">
                <a:latin typeface="Times New Roman" panose="02020603050405020304" pitchFamily="18" charset="0"/>
                <a:cs typeface="Times New Roman" panose="02020603050405020304" pitchFamily="18" charset="0"/>
              </a:rPr>
              <a:t>,</a:t>
            </a: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3:00 pm</a:t>
            </a:r>
            <a:b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WHERE:       North Parking Lot of Bartlesville Library</a:t>
            </a:r>
            <a:b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endPar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Please come by and say hi to old friends, have a cookie, remember our old friends gone.  If you have any fun pictures of Diane or Judy too, please bring them to share on the table. You can take back when you leave.  Any questions please call or email Eva Boatwright (contact info removed for privacy protection). This was made possible through the generosity of the members of the Bookies Book Club whose president was Diane.</a:t>
            </a:r>
          </a:p>
          <a:p>
            <a:pPr marL="0" marR="0" lvl="0" indent="0" algn="just" defTabSz="914400" rtl="0" eaLnBrk="0" fontAlgn="base" latinLnBrk="0" hangingPunct="0">
              <a:lnSpc>
                <a:spcPct val="100000"/>
              </a:lnSpc>
              <a:spcBef>
                <a:spcPct val="0"/>
              </a:spcBef>
              <a:spcAft>
                <a:spcPct val="0"/>
              </a:spcAft>
              <a:buClrTx/>
              <a:buSzTx/>
              <a:buFontTx/>
              <a:buNone/>
              <a:tabLst/>
            </a:pPr>
            <a:endParaRPr lang="en-US" altLang="en-US" sz="1400" dirty="0">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Contributed by </a:t>
            </a:r>
            <a:r>
              <a:rPr kumimoji="0" lang="en-US" altLang="en-US" sz="1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Eva Boatwright </a:t>
            </a:r>
          </a:p>
        </p:txBody>
      </p:sp>
      <p:sp>
        <p:nvSpPr>
          <p:cNvPr id="11" name="TextBox 10">
            <a:extLst>
              <a:ext uri="{FF2B5EF4-FFF2-40B4-BE49-F238E27FC236}">
                <a16:creationId xmlns:a16="http://schemas.microsoft.com/office/drawing/2014/main" id="{DE4E5395-E76B-4757-8BAA-F746E9661AE1}"/>
              </a:ext>
            </a:extLst>
          </p:cNvPr>
          <p:cNvSpPr txBox="1"/>
          <p:nvPr/>
        </p:nvSpPr>
        <p:spPr>
          <a:xfrm>
            <a:off x="366014" y="7755208"/>
            <a:ext cx="3391903" cy="1938992"/>
          </a:xfrm>
          <a:prstGeom prst="rect">
            <a:avLst/>
          </a:prstGeom>
          <a:noFill/>
          <a:ln>
            <a:noFill/>
          </a:ln>
        </p:spPr>
        <p:txBody>
          <a:bodyPr wrap="square" rtlCol="0">
            <a:spAutoFit/>
          </a:bodyPr>
          <a:lstStyle/>
          <a:p>
            <a:r>
              <a:rPr lang="en-US" sz="1500" dirty="0">
                <a:latin typeface="Times New Roman" panose="02020603050405020304" pitchFamily="18" charset="0"/>
                <a:cs typeface="Times New Roman" panose="02020603050405020304" pitchFamily="18" charset="0"/>
              </a:rPr>
              <a:t>Check out our new website: </a:t>
            </a:r>
            <a:r>
              <a:rPr lang="en-US" sz="1500" dirty="0">
                <a:latin typeface="Times New Roman" panose="02020603050405020304" pitchFamily="18" charset="0"/>
                <a:cs typeface="Times New Roman" panose="02020603050405020304" pitchFamily="18" charset="0"/>
                <a:hlinkClick r:id="rId3"/>
              </a:rPr>
              <a:t>https://bartlesvillewomensnetwork.org/</a:t>
            </a:r>
            <a:endParaRPr lang="en-US" sz="1500" dirty="0">
              <a:latin typeface="Times New Roman" panose="02020603050405020304" pitchFamily="18" charset="0"/>
              <a:cs typeface="Times New Roman" panose="02020603050405020304" pitchFamily="18" charset="0"/>
            </a:endParaRPr>
          </a:p>
          <a:p>
            <a:endParaRPr lang="en-US" sz="1500" dirty="0">
              <a:latin typeface="Times New Roman" panose="02020603050405020304" pitchFamily="18" charset="0"/>
              <a:cs typeface="Times New Roman" panose="02020603050405020304" pitchFamily="18" charset="0"/>
            </a:endParaRPr>
          </a:p>
          <a:p>
            <a:r>
              <a:rPr lang="en-US" sz="1500" dirty="0">
                <a:latin typeface="Times New Roman" panose="02020603050405020304" pitchFamily="18" charset="0"/>
                <a:cs typeface="Times New Roman" panose="02020603050405020304" pitchFamily="18" charset="0"/>
              </a:rPr>
              <a:t>Construction of this website is not complete yet. If you have any suggestions, or would like to help, contact Lili Gao at </a:t>
            </a:r>
            <a:r>
              <a:rPr lang="en-US" sz="1500" dirty="0">
                <a:latin typeface="Times New Roman" panose="02020603050405020304" pitchFamily="18" charset="0"/>
                <a:cs typeface="Times New Roman" panose="02020603050405020304" pitchFamily="18" charset="0"/>
                <a:hlinkClick r:id="rId4"/>
              </a:rPr>
              <a:t>bvillewomensnetwork@gmail.com</a:t>
            </a:r>
            <a:r>
              <a:rPr lang="en-US" sz="1500" dirty="0">
                <a:latin typeface="Times New Roman" panose="02020603050405020304" pitchFamily="18" charset="0"/>
                <a:cs typeface="Times New Roman" panose="02020603050405020304" pitchFamily="18" charset="0"/>
              </a:rPr>
              <a:t>.</a:t>
            </a:r>
          </a:p>
        </p:txBody>
      </p:sp>
      <p:sp>
        <p:nvSpPr>
          <p:cNvPr id="12" name="TextBox 11">
            <a:extLst>
              <a:ext uri="{FF2B5EF4-FFF2-40B4-BE49-F238E27FC236}">
                <a16:creationId xmlns:a16="http://schemas.microsoft.com/office/drawing/2014/main" id="{D712CF48-F25C-42FB-878B-66677052A3E6}"/>
              </a:ext>
            </a:extLst>
          </p:cNvPr>
          <p:cNvSpPr txBox="1"/>
          <p:nvPr/>
        </p:nvSpPr>
        <p:spPr>
          <a:xfrm>
            <a:off x="377952" y="4844843"/>
            <a:ext cx="3282429" cy="733983"/>
          </a:xfrm>
          <a:prstGeom prst="rect">
            <a:avLst/>
          </a:prstGeom>
          <a:noFill/>
          <a:ln cap="rnd" cmpd="dbl">
            <a:solidFill>
              <a:schemeClr val="accent2"/>
            </a:solidFill>
            <a:bevel/>
          </a:ln>
          <a:effectLst>
            <a:softEdge rad="0"/>
          </a:effectLst>
        </p:spPr>
        <p:txBody>
          <a:bodyPr wrap="square">
            <a:spAutoFit/>
          </a:bodyPr>
          <a:lstStyle/>
          <a:p>
            <a:pPr algn="just">
              <a:lnSpc>
                <a:spcPts val="1700"/>
              </a:lnSpc>
            </a:pPr>
            <a:r>
              <a:rPr lang="en-US" sz="1400" dirty="0">
                <a:latin typeface="Times New Roman" panose="02020603050405020304" pitchFamily="18" charset="0"/>
                <a:cs typeface="Times New Roman" panose="02020603050405020304" pitchFamily="18" charset="0"/>
              </a:rPr>
              <a:t>Past event: A mass was said for </a:t>
            </a:r>
            <a:r>
              <a:rPr lang="en-US" sz="1400" b="1" dirty="0">
                <a:latin typeface="Times New Roman" panose="02020603050405020304" pitchFamily="18" charset="0"/>
                <a:cs typeface="Times New Roman" panose="02020603050405020304" pitchFamily="18" charset="0"/>
              </a:rPr>
              <a:t>Fred and Judy Pecher </a:t>
            </a:r>
            <a:r>
              <a:rPr lang="en-US" sz="1400" dirty="0">
                <a:latin typeface="Times New Roman" panose="02020603050405020304" pitchFamily="18" charset="0"/>
                <a:cs typeface="Times New Roman" panose="02020603050405020304" pitchFamily="18" charset="0"/>
              </a:rPr>
              <a:t>on Saturday March 26</a:t>
            </a:r>
            <a:r>
              <a:rPr lang="en-US" sz="1400" baseline="30000" dirty="0">
                <a:latin typeface="Times New Roman" panose="02020603050405020304" pitchFamily="18" charset="0"/>
                <a:cs typeface="Times New Roman" panose="02020603050405020304" pitchFamily="18" charset="0"/>
              </a:rPr>
              <a:t>th</a:t>
            </a:r>
            <a:r>
              <a:rPr lang="en-US" sz="1400" dirty="0">
                <a:latin typeface="Times New Roman" panose="02020603050405020304" pitchFamily="18" charset="0"/>
                <a:cs typeface="Times New Roman" panose="02020603050405020304" pitchFamily="18" charset="0"/>
              </a:rPr>
              <a:t> at St James at 08:30 AM</a:t>
            </a:r>
            <a:endParaRPr lang="en-US" sz="1300" dirty="0">
              <a:latin typeface="Times New Roman" panose="02020603050405020304" pitchFamily="18" charset="0"/>
              <a:cs typeface="Times New Roman" panose="02020603050405020304" pitchFamily="18" charset="0"/>
            </a:endParaRPr>
          </a:p>
        </p:txBody>
      </p:sp>
      <p:pic>
        <p:nvPicPr>
          <p:cNvPr id="1026" name="Picture 2" descr="OUR NEW WEBSITE IS LIVE – Life Plan Trust">
            <a:extLst>
              <a:ext uri="{FF2B5EF4-FFF2-40B4-BE49-F238E27FC236}">
                <a16:creationId xmlns:a16="http://schemas.microsoft.com/office/drawing/2014/main" id="{B81274F0-4995-41BA-9AC5-4AD516AC4BD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4191" y="5813558"/>
            <a:ext cx="2656689" cy="1771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52439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278995D-7908-4CE5-86EB-244676D3B0A7}"/>
              </a:ext>
            </a:extLst>
          </p:cNvPr>
          <p:cNvSpPr/>
          <p:nvPr/>
        </p:nvSpPr>
        <p:spPr>
          <a:xfrm>
            <a:off x="208543" y="190891"/>
            <a:ext cx="3534429" cy="369332"/>
          </a:xfrm>
          <a:prstGeom prst="rect">
            <a:avLst/>
          </a:prstGeom>
        </p:spPr>
        <p:txBody>
          <a:bodyPr wrap="none">
            <a:spAutoFit/>
          </a:bodyPr>
          <a:lstStyle/>
          <a:p>
            <a:r>
              <a:rPr lang="en-US" dirty="0">
                <a:solidFill>
                  <a:srgbClr val="008DB5"/>
                </a:solidFill>
                <a:latin typeface="AvenirNext-Medium"/>
              </a:rPr>
              <a:t>BARTLESVILLE WOMEN'S NETWORK</a:t>
            </a:r>
            <a:endParaRPr lang="en-US" dirty="0"/>
          </a:p>
        </p:txBody>
      </p:sp>
      <p:sp>
        <p:nvSpPr>
          <p:cNvPr id="15" name="Rectangle 14">
            <a:extLst>
              <a:ext uri="{FF2B5EF4-FFF2-40B4-BE49-F238E27FC236}">
                <a16:creationId xmlns:a16="http://schemas.microsoft.com/office/drawing/2014/main" id="{56C94BEF-E06C-47AE-9A60-121966C24D3B}"/>
              </a:ext>
            </a:extLst>
          </p:cNvPr>
          <p:cNvSpPr/>
          <p:nvPr/>
        </p:nvSpPr>
        <p:spPr>
          <a:xfrm>
            <a:off x="6476509" y="9675935"/>
            <a:ext cx="985654" cy="307777"/>
          </a:xfrm>
          <a:prstGeom prst="rect">
            <a:avLst/>
          </a:prstGeom>
        </p:spPr>
        <p:txBody>
          <a:bodyPr wrap="none">
            <a:spAutoFit/>
          </a:bodyPr>
          <a:lstStyle/>
          <a:p>
            <a:r>
              <a:rPr lang="en-US" sz="1400" dirty="0">
                <a:solidFill>
                  <a:srgbClr val="008DB5"/>
                </a:solidFill>
                <a:latin typeface="AvenirNext-Medium"/>
              </a:rPr>
              <a:t>Page 4 of 4</a:t>
            </a:r>
            <a:endParaRPr lang="en-US" sz="1400" dirty="0"/>
          </a:p>
        </p:txBody>
      </p:sp>
      <p:sp>
        <p:nvSpPr>
          <p:cNvPr id="13" name="TextBox 12">
            <a:extLst>
              <a:ext uri="{FF2B5EF4-FFF2-40B4-BE49-F238E27FC236}">
                <a16:creationId xmlns:a16="http://schemas.microsoft.com/office/drawing/2014/main" id="{4970CC7A-79E5-4272-803C-5ECC4B4E91AC}"/>
              </a:ext>
            </a:extLst>
          </p:cNvPr>
          <p:cNvSpPr txBox="1"/>
          <p:nvPr/>
        </p:nvSpPr>
        <p:spPr>
          <a:xfrm>
            <a:off x="268481" y="2311190"/>
            <a:ext cx="3474492" cy="7371249"/>
          </a:xfrm>
          <a:prstGeom prst="rect">
            <a:avLst/>
          </a:prstGeom>
          <a:noFill/>
        </p:spPr>
        <p:txBody>
          <a:bodyPr wrap="square">
            <a:spAutoFit/>
          </a:bodyPr>
          <a:lstStyle/>
          <a:p>
            <a:pPr algn="ctr"/>
            <a:r>
              <a:rPr lang="en-US" b="1" dirty="0">
                <a:solidFill>
                  <a:schemeClr val="accent2"/>
                </a:solidFill>
                <a:latin typeface="Times New Roman" panose="02020603050405020304" pitchFamily="18" charset="0"/>
                <a:cs typeface="Times New Roman" panose="02020603050405020304" pitchFamily="18" charset="0"/>
              </a:rPr>
              <a:t>Women's History Month Events</a:t>
            </a:r>
          </a:p>
          <a:p>
            <a:pPr algn="just"/>
            <a:endParaRPr lang="en-US" sz="1300" dirty="0">
              <a:latin typeface="Times New Roman" panose="02020603050405020304" pitchFamily="18" charset="0"/>
              <a:cs typeface="Times New Roman" panose="02020603050405020304" pitchFamily="18" charset="0"/>
            </a:endParaRPr>
          </a:p>
          <a:p>
            <a:pPr algn="just"/>
            <a:r>
              <a:rPr lang="en-US" sz="1300" dirty="0">
                <a:latin typeface="Times New Roman" panose="02020603050405020304" pitchFamily="18" charset="0"/>
                <a:cs typeface="Times New Roman" panose="02020603050405020304" pitchFamily="18" charset="0"/>
              </a:rPr>
              <a:t>BAHM (Bartlesville Area History Museum) has two special events planned on March 15 and March 17, in honor of Women’s History Month. </a:t>
            </a:r>
          </a:p>
          <a:p>
            <a:pPr algn="just"/>
            <a:endParaRPr lang="en-US" sz="1300" dirty="0">
              <a:latin typeface="Times New Roman" panose="02020603050405020304" pitchFamily="18" charset="0"/>
              <a:cs typeface="Times New Roman" panose="02020603050405020304" pitchFamily="18" charset="0"/>
            </a:endParaRPr>
          </a:p>
          <a:p>
            <a:pPr algn="just"/>
            <a:r>
              <a:rPr lang="en-US" sz="1300" dirty="0">
                <a:latin typeface="Times New Roman" panose="02020603050405020304" pitchFamily="18" charset="0"/>
                <a:cs typeface="Times New Roman" panose="02020603050405020304" pitchFamily="18" charset="0"/>
              </a:rPr>
              <a:t>BAHM will host a tea party beginning at 1:30 p.m. on March 15 at the museum, located on the fifth floor of City Hall, 401 S. Johnstone Ave.</a:t>
            </a:r>
          </a:p>
          <a:p>
            <a:pPr algn="just"/>
            <a:endParaRPr lang="en-US" sz="1300" dirty="0">
              <a:latin typeface="Times New Roman" panose="02020603050405020304" pitchFamily="18" charset="0"/>
              <a:cs typeface="Times New Roman" panose="02020603050405020304" pitchFamily="18" charset="0"/>
            </a:endParaRPr>
          </a:p>
          <a:p>
            <a:pPr algn="just"/>
            <a:r>
              <a:rPr lang="en-US" sz="1300" dirty="0">
                <a:latin typeface="Times New Roman" panose="02020603050405020304" pitchFamily="18" charset="0"/>
                <a:cs typeface="Times New Roman" panose="02020603050405020304" pitchFamily="18" charset="0"/>
              </a:rPr>
              <a:t>“We planned this event specifically during Spring Break to allow ladies of all ages to come,” said Education Coordinator Betty </a:t>
            </a:r>
            <a:r>
              <a:rPr lang="en-US" sz="1300" dirty="0" err="1">
                <a:latin typeface="Times New Roman" panose="02020603050405020304" pitchFamily="18" charset="0"/>
                <a:cs typeface="Times New Roman" panose="02020603050405020304" pitchFamily="18" charset="0"/>
              </a:rPr>
              <a:t>Keim</a:t>
            </a:r>
            <a:r>
              <a:rPr lang="en-US" sz="1300" dirty="0">
                <a:latin typeface="Times New Roman" panose="02020603050405020304" pitchFamily="18" charset="0"/>
                <a:cs typeface="Times New Roman" panose="02020603050405020304" pitchFamily="18" charset="0"/>
              </a:rPr>
              <a:t>. “We will be enjoying some yummy snacks and tea while we really dig into the history-making ladies of the Bartlesville area. Mark your calendars for this event.”</a:t>
            </a:r>
          </a:p>
          <a:p>
            <a:pPr algn="just"/>
            <a:endParaRPr lang="en-US" sz="1300" dirty="0">
              <a:latin typeface="Times New Roman" panose="02020603050405020304" pitchFamily="18" charset="0"/>
              <a:cs typeface="Times New Roman" panose="02020603050405020304" pitchFamily="18" charset="0"/>
            </a:endParaRPr>
          </a:p>
          <a:p>
            <a:pPr algn="just"/>
            <a:r>
              <a:rPr lang="en-US" sz="1300" dirty="0">
                <a:latin typeface="Times New Roman" panose="02020603050405020304" pitchFamily="18" charset="0"/>
                <a:cs typeface="Times New Roman" panose="02020603050405020304" pitchFamily="18" charset="0"/>
              </a:rPr>
              <a:t>Guests are encouraged to dress in Victorian attire if they would like, but there is no dress code for the event. RSVP by March 12: 918.338.4290 or history@cityofbartlesville.org.</a:t>
            </a:r>
          </a:p>
          <a:p>
            <a:pPr algn="just"/>
            <a:r>
              <a:rPr lang="en-US" sz="1300" dirty="0">
                <a:latin typeface="Times New Roman" panose="02020603050405020304" pitchFamily="18" charset="0"/>
                <a:cs typeface="Times New Roman" panose="02020603050405020304" pitchFamily="18" charset="0"/>
              </a:rPr>
              <a:t> </a:t>
            </a:r>
          </a:p>
          <a:p>
            <a:pPr algn="just"/>
            <a:r>
              <a:rPr lang="en-US" sz="1300" dirty="0">
                <a:latin typeface="Times New Roman" panose="02020603050405020304" pitchFamily="18" charset="0"/>
                <a:cs typeface="Times New Roman" panose="02020603050405020304" pitchFamily="18" charset="0"/>
              </a:rPr>
              <a:t>On March 17, the museum will be open from 6-8 p.m. for its Third Thursday hours. At 6:30 p.m. </a:t>
            </a:r>
            <a:r>
              <a:rPr lang="en-US" sz="1300" dirty="0" err="1">
                <a:latin typeface="Times New Roman" panose="02020603050405020304" pitchFamily="18" charset="0"/>
                <a:cs typeface="Times New Roman" panose="02020603050405020304" pitchFamily="18" charset="0"/>
              </a:rPr>
              <a:t>Keim</a:t>
            </a:r>
            <a:r>
              <a:rPr lang="en-US" sz="1300" dirty="0">
                <a:latin typeface="Times New Roman" panose="02020603050405020304" pitchFamily="18" charset="0"/>
                <a:cs typeface="Times New Roman" panose="02020603050405020304" pitchFamily="18" charset="0"/>
              </a:rPr>
              <a:t> will give a presentation on the history of women who shaped Bartlesville and the surrounding communities. Light refreshments will be served.</a:t>
            </a:r>
          </a:p>
          <a:p>
            <a:pPr algn="just"/>
            <a:r>
              <a:rPr lang="en-US" sz="1300" dirty="0">
                <a:latin typeface="Times New Roman" panose="02020603050405020304" pitchFamily="18" charset="0"/>
                <a:cs typeface="Times New Roman" panose="02020603050405020304" pitchFamily="18" charset="0"/>
              </a:rPr>
              <a:t> </a:t>
            </a:r>
          </a:p>
          <a:p>
            <a:pPr algn="just"/>
            <a:r>
              <a:rPr lang="en-US" sz="1300" dirty="0">
                <a:latin typeface="Times New Roman" panose="02020603050405020304" pitchFamily="18" charset="0"/>
                <a:cs typeface="Times New Roman" panose="02020603050405020304" pitchFamily="18" charset="0"/>
              </a:rPr>
              <a:t>BAHM is open Monday through Friday from 8:30 a.m. to 4 p.m. Museum entry is free, but donations are accepted.   </a:t>
            </a:r>
          </a:p>
          <a:p>
            <a:pPr algn="just"/>
            <a:r>
              <a:rPr lang="en-US" sz="1300" dirty="0">
                <a:latin typeface="Times New Roman" panose="02020603050405020304" pitchFamily="18" charset="0"/>
                <a:cs typeface="Times New Roman" panose="02020603050405020304" pitchFamily="18" charset="0"/>
              </a:rPr>
              <a:t>(From City newsletter)</a:t>
            </a:r>
          </a:p>
          <a:p>
            <a:pPr algn="just"/>
            <a:endParaRPr lang="en-US" sz="1300" dirty="0">
              <a:latin typeface="Times New Roman" panose="02020603050405020304" pitchFamily="18" charset="0"/>
              <a:cs typeface="Times New Roman" panose="02020603050405020304" pitchFamily="18" charset="0"/>
            </a:endParaRPr>
          </a:p>
          <a:p>
            <a:pPr algn="just"/>
            <a:r>
              <a:rPr lang="en-US" sz="1300" dirty="0">
                <a:latin typeface="Times New Roman" panose="02020603050405020304" pitchFamily="18" charset="0"/>
                <a:cs typeface="Times New Roman" panose="02020603050405020304" pitchFamily="18" charset="0"/>
              </a:rPr>
              <a:t>Contributed by </a:t>
            </a:r>
            <a:r>
              <a:rPr lang="en-US" sz="1300" b="1" dirty="0">
                <a:latin typeface="Times New Roman" panose="02020603050405020304" pitchFamily="18" charset="0"/>
                <a:cs typeface="Times New Roman" panose="02020603050405020304" pitchFamily="18" charset="0"/>
              </a:rPr>
              <a:t>Deborah Langley </a:t>
            </a:r>
          </a:p>
        </p:txBody>
      </p:sp>
      <p:sp>
        <p:nvSpPr>
          <p:cNvPr id="19" name="Rectangle 18">
            <a:extLst>
              <a:ext uri="{FF2B5EF4-FFF2-40B4-BE49-F238E27FC236}">
                <a16:creationId xmlns:a16="http://schemas.microsoft.com/office/drawing/2014/main" id="{68F67045-ACEC-4B97-8B19-D485B3072AAC}"/>
              </a:ext>
            </a:extLst>
          </p:cNvPr>
          <p:cNvSpPr/>
          <p:nvPr/>
        </p:nvSpPr>
        <p:spPr>
          <a:xfrm>
            <a:off x="6321609" y="190891"/>
            <a:ext cx="1309782" cy="369332"/>
          </a:xfrm>
          <a:prstGeom prst="rect">
            <a:avLst/>
          </a:prstGeom>
        </p:spPr>
        <p:txBody>
          <a:bodyPr wrap="none">
            <a:spAutoFit/>
          </a:bodyPr>
          <a:lstStyle/>
          <a:p>
            <a:r>
              <a:rPr lang="en-US" altLang="zh-CN" dirty="0">
                <a:solidFill>
                  <a:srgbClr val="008DB5"/>
                </a:solidFill>
                <a:latin typeface="AvenirNext-Medium"/>
              </a:rPr>
              <a:t>March 2022</a:t>
            </a:r>
            <a:endParaRPr lang="en-US" dirty="0"/>
          </a:p>
        </p:txBody>
      </p:sp>
      <p:pic>
        <p:nvPicPr>
          <p:cNvPr id="1026" name="Picture 2" descr="March is Women's History Month Lakewood Online">
            <a:extLst>
              <a:ext uri="{FF2B5EF4-FFF2-40B4-BE49-F238E27FC236}">
                <a16:creationId xmlns:a16="http://schemas.microsoft.com/office/drawing/2014/main" id="{C1F9E426-CEA2-4452-84B4-F7B07D6BFD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2104" y="705146"/>
            <a:ext cx="2323542" cy="1532892"/>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E03A2A42-2536-4628-AE42-41084790FC17}"/>
              </a:ext>
            </a:extLst>
          </p:cNvPr>
          <p:cNvSpPr txBox="1"/>
          <p:nvPr/>
        </p:nvSpPr>
        <p:spPr>
          <a:xfrm>
            <a:off x="3886199" y="6710870"/>
            <a:ext cx="3570095" cy="2910990"/>
          </a:xfrm>
          <a:prstGeom prst="rect">
            <a:avLst/>
          </a:prstGeom>
          <a:noFill/>
          <a:ln>
            <a:solidFill>
              <a:schemeClr val="accent1"/>
            </a:solidFill>
          </a:ln>
        </p:spPr>
        <p:txBody>
          <a:bodyPr wrap="square">
            <a:spAutoFit/>
          </a:bodyPr>
          <a:lstStyle/>
          <a:p>
            <a:pPr algn="just">
              <a:lnSpc>
                <a:spcPts val="1700"/>
              </a:lnSpc>
            </a:pPr>
            <a:r>
              <a:rPr lang="en-US" sz="1300" dirty="0">
                <a:latin typeface="Times New Roman" panose="02020603050405020304" pitchFamily="18" charset="0"/>
                <a:cs typeface="Times New Roman" panose="02020603050405020304" pitchFamily="18" charset="0"/>
              </a:rPr>
              <a:t>“Feb 28 </a:t>
            </a:r>
            <a:r>
              <a:rPr lang="en-US" sz="1300" b="1" dirty="0">
                <a:latin typeface="Times New Roman" panose="02020603050405020304" pitchFamily="18" charset="0"/>
                <a:cs typeface="Times New Roman" panose="02020603050405020304" pitchFamily="18" charset="0"/>
              </a:rPr>
              <a:t>Fran Stallings </a:t>
            </a:r>
            <a:r>
              <a:rPr lang="en-US" sz="1300" dirty="0">
                <a:latin typeface="Times New Roman" panose="02020603050405020304" pitchFamily="18" charset="0"/>
                <a:cs typeface="Times New Roman" panose="02020603050405020304" pitchFamily="18" charset="0"/>
              </a:rPr>
              <a:t>was delighted to do her first in-person performance in ages, for almost 400 K-2nd graders at Bristow’s Edison Elementary School. Through these pandemic years these kids had had NO previous experience attending assemblies, but Fran's stories kept them focused and teachers were delighted. She has been performing over Zoom nationwide, overseas, for Washington Co Master Gardeners, and even at Bartlesville’s Ranch Heights Elementary School. Meanwhile, Fran is co-chairing a virtual international conference April 8-10 </a:t>
            </a:r>
            <a:r>
              <a:rPr lang="en-US" sz="1300" dirty="0">
                <a:latin typeface="Times New Roman" panose="02020603050405020304" pitchFamily="18" charset="0"/>
                <a:cs typeface="Times New Roman" panose="02020603050405020304" pitchFamily="18" charset="0"/>
                <a:hlinkClick r:id="rId3"/>
              </a:rPr>
              <a:t>https://storynet.org/Earth-Up</a:t>
            </a:r>
            <a:r>
              <a:rPr lang="en-US" sz="1300" dirty="0">
                <a:latin typeface="Times New Roman" panose="02020603050405020304" pitchFamily="18" charset="0"/>
                <a:cs typeface="Times New Roman" panose="02020603050405020304" pitchFamily="18" charset="0"/>
              </a:rPr>
              <a:t>/."</a:t>
            </a:r>
          </a:p>
        </p:txBody>
      </p:sp>
      <p:sp>
        <p:nvSpPr>
          <p:cNvPr id="20" name="TextBox 19">
            <a:extLst>
              <a:ext uri="{FF2B5EF4-FFF2-40B4-BE49-F238E27FC236}">
                <a16:creationId xmlns:a16="http://schemas.microsoft.com/office/drawing/2014/main" id="{23A56F99-AA52-4A10-8CEA-E67D807C3927}"/>
              </a:ext>
            </a:extLst>
          </p:cNvPr>
          <p:cNvSpPr txBox="1"/>
          <p:nvPr/>
        </p:nvSpPr>
        <p:spPr>
          <a:xfrm>
            <a:off x="3886200" y="2303418"/>
            <a:ext cx="3570095" cy="4219040"/>
          </a:xfrm>
          <a:prstGeom prst="rect">
            <a:avLst/>
          </a:prstGeom>
          <a:noFill/>
          <a:ln>
            <a:solidFill>
              <a:schemeClr val="accent1"/>
            </a:solidFill>
          </a:ln>
        </p:spPr>
        <p:txBody>
          <a:bodyPr wrap="square">
            <a:spAutoFit/>
          </a:bodyPr>
          <a:lstStyle/>
          <a:p>
            <a:pPr algn="just">
              <a:lnSpc>
                <a:spcPts val="1700"/>
              </a:lnSpc>
            </a:pPr>
            <a:r>
              <a:rPr lang="en-US" sz="1300" b="1" dirty="0">
                <a:latin typeface="Times New Roman" panose="02020603050405020304" pitchFamily="18" charset="0"/>
                <a:cs typeface="Times New Roman" panose="02020603050405020304" pitchFamily="18" charset="0"/>
              </a:rPr>
              <a:t>Glenda Collins </a:t>
            </a:r>
            <a:r>
              <a:rPr lang="en-US" sz="1300" dirty="0">
                <a:latin typeface="Times New Roman" panose="02020603050405020304" pitchFamily="18" charset="0"/>
                <a:cs typeface="Times New Roman" panose="02020603050405020304" pitchFamily="18" charset="0"/>
              </a:rPr>
              <a:t>has returned to write more news features about the arts in Oklahoma and the region, after some setbacks of broken wrist, pandemic, and relocation. These news features along with some upcoming art events can be found on her website: </a:t>
            </a:r>
            <a:r>
              <a:rPr lang="en-US" sz="1300" dirty="0">
                <a:latin typeface="Times New Roman" panose="02020603050405020304" pitchFamily="18" charset="0"/>
                <a:cs typeface="Times New Roman" panose="02020603050405020304" pitchFamily="18" charset="0"/>
                <a:hlinkClick r:id="rId4"/>
              </a:rPr>
              <a:t>https://glendaricecollins.com/</a:t>
            </a:r>
            <a:r>
              <a:rPr lang="en-US" sz="1300" dirty="0">
                <a:latin typeface="Times New Roman" panose="02020603050405020304" pitchFamily="18" charset="0"/>
                <a:cs typeface="Times New Roman" panose="02020603050405020304" pitchFamily="18" charset="0"/>
              </a:rPr>
              <a:t> (best viewed on computer), where people can comment and share the articles. Glenda has been attending events impacting local artists. She visited  Arts &amp; Culture Day at the Oklahoma State Capitol on March 23, and interacted with our state governor and other decision makers. She visited the world premiere of the Native American musical </a:t>
            </a:r>
            <a:r>
              <a:rPr lang="en-US" sz="1300" i="1" dirty="0">
                <a:latin typeface="Times New Roman" panose="02020603050405020304" pitchFamily="18" charset="0"/>
                <a:cs typeface="Times New Roman" panose="02020603050405020304" pitchFamily="18" charset="0"/>
              </a:rPr>
              <a:t>Distant Thunder</a:t>
            </a:r>
            <a:r>
              <a:rPr lang="en-US" sz="1300" dirty="0">
                <a:latin typeface="Times New Roman" panose="02020603050405020304" pitchFamily="18" charset="0"/>
                <a:cs typeface="Times New Roman" panose="02020603050405020304" pitchFamily="18" charset="0"/>
              </a:rPr>
              <a:t>, coordinated by Lyric Theater of Oklahoma on March 24, 2022. Glenda shared some resources of local art: </a:t>
            </a:r>
            <a:r>
              <a:rPr lang="en-US" sz="1300" dirty="0">
                <a:latin typeface="Times New Roman" panose="02020603050405020304" pitchFamily="18" charset="0"/>
                <a:cs typeface="Times New Roman" panose="02020603050405020304" pitchFamily="18" charset="0"/>
                <a:hlinkClick r:id="rId5"/>
              </a:rPr>
              <a:t>Oklahoma Arts Council's </a:t>
            </a:r>
            <a:r>
              <a:rPr lang="en-US" sz="1300" dirty="0">
                <a:latin typeface="Times New Roman" panose="02020603050405020304" pitchFamily="18" charset="0"/>
                <a:cs typeface="Times New Roman" panose="02020603050405020304" pitchFamily="18" charset="0"/>
              </a:rPr>
              <a:t>diverse programs and events, </a:t>
            </a:r>
            <a:r>
              <a:rPr lang="en-US" sz="1300" dirty="0">
                <a:latin typeface="Times New Roman" panose="02020603050405020304" pitchFamily="18" charset="0"/>
                <a:cs typeface="Times New Roman" panose="02020603050405020304" pitchFamily="18" charset="0"/>
                <a:hlinkClick r:id="rId6"/>
              </a:rPr>
              <a:t>Oklahomans for the Arts</a:t>
            </a:r>
            <a:r>
              <a:rPr lang="en-US" sz="1300" dirty="0">
                <a:latin typeface="Times New Roman" panose="02020603050405020304" pitchFamily="18" charset="0"/>
                <a:cs typeface="Times New Roman" panose="02020603050405020304" pitchFamily="18" charset="0"/>
              </a:rPr>
              <a:t>, and </a:t>
            </a:r>
            <a:r>
              <a:rPr lang="en-US" sz="1300" dirty="0">
                <a:latin typeface="Times New Roman" panose="02020603050405020304" pitchFamily="18" charset="0"/>
                <a:cs typeface="Times New Roman" panose="02020603050405020304" pitchFamily="18" charset="0"/>
                <a:hlinkClick r:id="rId7"/>
              </a:rPr>
              <a:t>Oklahoma Contemporary Arts Center</a:t>
            </a:r>
            <a:r>
              <a:rPr lang="en-US" sz="1300" dirty="0">
                <a:latin typeface="Times New Roman" panose="02020603050405020304" pitchFamily="18" charset="0"/>
                <a:cs typeface="Times New Roman" panose="02020603050405020304" pitchFamily="18" charset="0"/>
              </a:rPr>
              <a:t>, which just opened prior to the 2020 pandemic lockdowns. </a:t>
            </a:r>
          </a:p>
        </p:txBody>
      </p:sp>
      <p:pic>
        <p:nvPicPr>
          <p:cNvPr id="2050" name="Picture 2" descr="March 28, 2020 Update | First Baptist Church Pea Ridge">
            <a:extLst>
              <a:ext uri="{FF2B5EF4-FFF2-40B4-BE49-F238E27FC236}">
                <a16:creationId xmlns:a16="http://schemas.microsoft.com/office/drawing/2014/main" id="{45CC8EF6-3509-4F3F-A649-5BEBC8644C6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04126" y="705146"/>
            <a:ext cx="2368587" cy="13756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043246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9765</TotalTime>
  <Words>1463</Words>
  <Application>Microsoft Office PowerPoint</Application>
  <PresentationFormat>Custom</PresentationFormat>
  <Paragraphs>72</Paragraphs>
  <Slides>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AvenirNext-Medium</vt: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Lili Gao</dc:creator>
  <cp:lastModifiedBy>Lili Gao</cp:lastModifiedBy>
  <cp:revision>1998</cp:revision>
  <cp:lastPrinted>2022-03-27T20:52:55Z</cp:lastPrinted>
  <dcterms:created xsi:type="dcterms:W3CDTF">2019-04-19T21:31:45Z</dcterms:created>
  <dcterms:modified xsi:type="dcterms:W3CDTF">2022-03-27T21:47:45Z</dcterms:modified>
</cp:coreProperties>
</file>